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notesMasterIdLst>
    <p:notesMasterId r:id="rId11"/>
  </p:notesMasterIdLst>
  <p:sldIdLst>
    <p:sldId id="2422" r:id="rId5"/>
    <p:sldId id="1996" r:id="rId6"/>
    <p:sldId id="4985" r:id="rId7"/>
    <p:sldId id="4955" r:id="rId8"/>
    <p:sldId id="5032" r:id="rId9"/>
    <p:sldId id="5034" r:id="rId10"/>
  </p:sldIdLst>
  <p:sldSz cx="10058400" cy="7772400"/>
  <p:notesSz cx="6858000" cy="91440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5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17E721-9DCD-738B-60CB-030D1D3E288C}" name="Nina Leutz" initials="NL" userId="S::nleutz@juniperadvisory.com::4f5c2a4e-1fac-49ea-80aa-7e35bd56d7c0" providerId="AD"/>
  <p188:author id="{DADA3143-6ADE-99FD-3386-1FF91E4173ED}" name="Casey Webb" initials="CW" userId="S::cwebb@juniperadvisory.com::e07e9786-2384-47be-8866-af110bfbbe3f" providerId="AD"/>
  <p188:author id="{6706AD7B-42BC-868B-52CE-3A49981BF605}" name="Ansley Geary" initials="AG" userId="S::ageary@juniperadvisory.com::35fe4227-d16a-409d-a55b-9d0d5cedeb88" providerId="AD"/>
  <p188:author id="{076785DC-C267-A263-0B1D-97F5A0F0B716}" name="Alexander Norton" initials="" userId="S::anorton@juniperadvisory.com::1b706358-e4a0-4f87-b6c1-f0d27d5603ea" providerId="AD"/>
  <p188:author id="{7212CAFB-1A2A-8D83-55C2-328F6B088866}" name="Alexander Norton" initials="AN" userId="Alexander Norto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1650B"/>
    <a:srgbClr val="003656"/>
    <a:srgbClr val="BFBFBF"/>
    <a:srgbClr val="698692"/>
    <a:srgbClr val="C2C2C2"/>
    <a:srgbClr val="924D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0B3FB4-3A0F-934A-AE4E-AA6C1677491A}" v="553" dt="2025-10-29T21:45:55.875"/>
    <p1510:client id="{D29EB98B-959B-4536-BF46-B749D378AE06}" v="2" dt="2025-10-28T23:43:16.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02" autoAdjust="0"/>
    <p:restoredTop sz="94609" autoAdjust="0"/>
  </p:normalViewPr>
  <p:slideViewPr>
    <p:cSldViewPr snapToGrid="0">
      <p:cViewPr>
        <p:scale>
          <a:sx n="130" d="100"/>
          <a:sy n="130" d="100"/>
        </p:scale>
        <p:origin x="1104" y="-96"/>
      </p:cViewPr>
      <p:guideLst>
        <p:guide orient="horz" pos="912"/>
        <p:guide pos="52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Benson" userId="a72f4935-c05a-421e-bd6c-128d41d7d40e" providerId="ADAL" clId="{800D64AD-DEDE-5F0C-B216-5581EAC483A1}"/>
    <pc:docChg chg="undo custSel modSld sldOrd">
      <pc:chgData name="Chris Benson" userId="a72f4935-c05a-421e-bd6c-128d41d7d40e" providerId="ADAL" clId="{800D64AD-DEDE-5F0C-B216-5581EAC483A1}" dt="2025-10-29T21:50:13.357" v="569" actId="20577"/>
      <pc:docMkLst>
        <pc:docMk/>
      </pc:docMkLst>
      <pc:sldChg chg="modSp mod">
        <pc:chgData name="Chris Benson" userId="a72f4935-c05a-421e-bd6c-128d41d7d40e" providerId="ADAL" clId="{800D64AD-DEDE-5F0C-B216-5581EAC483A1}" dt="2025-10-29T21:44:47.794" v="552" actId="113"/>
        <pc:sldMkLst>
          <pc:docMk/>
          <pc:sldMk cId="2720977007" sldId="1996"/>
        </pc:sldMkLst>
        <pc:spChg chg="mod">
          <ac:chgData name="Chris Benson" userId="a72f4935-c05a-421e-bd6c-128d41d7d40e" providerId="ADAL" clId="{800D64AD-DEDE-5F0C-B216-5581EAC483A1}" dt="2025-10-29T04:06:29.926" v="496" actId="255"/>
          <ac:spMkLst>
            <pc:docMk/>
            <pc:sldMk cId="2720977007" sldId="1996"/>
            <ac:spMk id="2" creationId="{00000000-0000-0000-0000-000000000000}"/>
          </ac:spMkLst>
        </pc:spChg>
        <pc:graphicFrameChg chg="modGraphic">
          <ac:chgData name="Chris Benson" userId="a72f4935-c05a-421e-bd6c-128d41d7d40e" providerId="ADAL" clId="{800D64AD-DEDE-5F0C-B216-5581EAC483A1}" dt="2025-10-29T21:44:47.794" v="552" actId="113"/>
          <ac:graphicFrameMkLst>
            <pc:docMk/>
            <pc:sldMk cId="2720977007" sldId="1996"/>
            <ac:graphicFrameMk id="4" creationId="{4189F33F-A371-3DA1-4A9A-9C1E982C805D}"/>
          </ac:graphicFrameMkLst>
        </pc:graphicFrameChg>
      </pc:sldChg>
      <pc:sldChg chg="delSp modSp mod">
        <pc:chgData name="Chris Benson" userId="a72f4935-c05a-421e-bd6c-128d41d7d40e" providerId="ADAL" clId="{800D64AD-DEDE-5F0C-B216-5581EAC483A1}" dt="2025-10-29T17:17:11.817" v="529" actId="478"/>
        <pc:sldMkLst>
          <pc:docMk/>
          <pc:sldMk cId="1692405951" sldId="2422"/>
        </pc:sldMkLst>
        <pc:spChg chg="mod">
          <ac:chgData name="Chris Benson" userId="a72f4935-c05a-421e-bd6c-128d41d7d40e" providerId="ADAL" clId="{800D64AD-DEDE-5F0C-B216-5581EAC483A1}" dt="2025-10-29T03:53:17.887" v="131" actId="20577"/>
          <ac:spMkLst>
            <pc:docMk/>
            <pc:sldMk cId="1692405951" sldId="2422"/>
            <ac:spMk id="9" creationId="{804CA397-0A86-05ED-25C0-95F9BF368CFC}"/>
          </ac:spMkLst>
        </pc:spChg>
        <pc:spChg chg="del mod">
          <ac:chgData name="Chris Benson" userId="a72f4935-c05a-421e-bd6c-128d41d7d40e" providerId="ADAL" clId="{800D64AD-DEDE-5F0C-B216-5581EAC483A1}" dt="2025-10-29T17:17:11.817" v="529" actId="478"/>
          <ac:spMkLst>
            <pc:docMk/>
            <pc:sldMk cId="1692405951" sldId="2422"/>
            <ac:spMk id="12" creationId="{086627F2-3601-5855-EF81-4FDD4A06CA16}"/>
          </ac:spMkLst>
        </pc:spChg>
        <pc:graphicFrameChg chg="del modGraphic">
          <ac:chgData name="Chris Benson" userId="a72f4935-c05a-421e-bd6c-128d41d7d40e" providerId="ADAL" clId="{800D64AD-DEDE-5F0C-B216-5581EAC483A1}" dt="2025-10-29T03:52:47.946" v="106" actId="478"/>
          <ac:graphicFrameMkLst>
            <pc:docMk/>
            <pc:sldMk cId="1692405951" sldId="2422"/>
            <ac:graphicFrameMk id="4" creationId="{92C7481D-D7A7-607F-006E-368925945F58}"/>
          </ac:graphicFrameMkLst>
        </pc:graphicFrameChg>
      </pc:sldChg>
      <pc:sldChg chg="addSp delSp modSp mod ord">
        <pc:chgData name="Chris Benson" userId="a72f4935-c05a-421e-bd6c-128d41d7d40e" providerId="ADAL" clId="{800D64AD-DEDE-5F0C-B216-5581EAC483A1}" dt="2025-10-29T21:47:03.676" v="560" actId="1076"/>
        <pc:sldMkLst>
          <pc:docMk/>
          <pc:sldMk cId="2616859810" sldId="4955"/>
        </pc:sldMkLst>
        <pc:spChg chg="mod">
          <ac:chgData name="Chris Benson" userId="a72f4935-c05a-421e-bd6c-128d41d7d40e" providerId="ADAL" clId="{800D64AD-DEDE-5F0C-B216-5581EAC483A1}" dt="2025-10-29T04:08:51.695" v="514" actId="1036"/>
          <ac:spMkLst>
            <pc:docMk/>
            <pc:sldMk cId="2616859810" sldId="4955"/>
            <ac:spMk id="5" creationId="{36B758DA-68BD-262C-B5EF-98EA6137921F}"/>
          </ac:spMkLst>
        </pc:spChg>
        <pc:spChg chg="mod">
          <ac:chgData name="Chris Benson" userId="a72f4935-c05a-421e-bd6c-128d41d7d40e" providerId="ADAL" clId="{800D64AD-DEDE-5F0C-B216-5581EAC483A1}" dt="2025-10-29T04:05:47.471" v="493" actId="1035"/>
          <ac:spMkLst>
            <pc:docMk/>
            <pc:sldMk cId="2616859810" sldId="4955"/>
            <ac:spMk id="15" creationId="{FDAF6B56-3BEF-7688-2B8E-A5897903AF53}"/>
          </ac:spMkLst>
        </pc:spChg>
        <pc:spChg chg="mod">
          <ac:chgData name="Chris Benson" userId="a72f4935-c05a-421e-bd6c-128d41d7d40e" providerId="ADAL" clId="{800D64AD-DEDE-5F0C-B216-5581EAC483A1}" dt="2025-10-29T04:03:22.083" v="464" actId="14100"/>
          <ac:spMkLst>
            <pc:docMk/>
            <pc:sldMk cId="2616859810" sldId="4955"/>
            <ac:spMk id="23" creationId="{5E7E6B90-1329-61D5-8F99-9FE37E99A04E}"/>
          </ac:spMkLst>
        </pc:spChg>
        <pc:spChg chg="mod">
          <ac:chgData name="Chris Benson" userId="a72f4935-c05a-421e-bd6c-128d41d7d40e" providerId="ADAL" clId="{800D64AD-DEDE-5F0C-B216-5581EAC483A1}" dt="2025-10-29T04:08:51.695" v="514" actId="1036"/>
          <ac:spMkLst>
            <pc:docMk/>
            <pc:sldMk cId="2616859810" sldId="4955"/>
            <ac:spMk id="24" creationId="{C3B225B9-5E99-777B-C3F4-C22FBDD85A1D}"/>
          </ac:spMkLst>
        </pc:spChg>
        <pc:spChg chg="mod">
          <ac:chgData name="Chris Benson" userId="a72f4935-c05a-421e-bd6c-128d41d7d40e" providerId="ADAL" clId="{800D64AD-DEDE-5F0C-B216-5581EAC483A1}" dt="2025-10-29T04:05:34.694" v="487" actId="554"/>
          <ac:spMkLst>
            <pc:docMk/>
            <pc:sldMk cId="2616859810" sldId="4955"/>
            <ac:spMk id="116" creationId="{C6FB3FFC-4DCF-2834-CD76-C859F516D158}"/>
          </ac:spMkLst>
        </pc:spChg>
        <pc:spChg chg="mod">
          <ac:chgData name="Chris Benson" userId="a72f4935-c05a-421e-bd6c-128d41d7d40e" providerId="ADAL" clId="{800D64AD-DEDE-5F0C-B216-5581EAC483A1}" dt="2025-10-29T04:05:47.471" v="493" actId="1035"/>
          <ac:spMkLst>
            <pc:docMk/>
            <pc:sldMk cId="2616859810" sldId="4955"/>
            <ac:spMk id="117" creationId="{3C225AAB-290C-A092-AF1F-2922DF498059}"/>
          </ac:spMkLst>
        </pc:spChg>
        <pc:spChg chg="mod">
          <ac:chgData name="Chris Benson" userId="a72f4935-c05a-421e-bd6c-128d41d7d40e" providerId="ADAL" clId="{800D64AD-DEDE-5F0C-B216-5581EAC483A1}" dt="2025-10-29T04:05:47.471" v="493" actId="1035"/>
          <ac:spMkLst>
            <pc:docMk/>
            <pc:sldMk cId="2616859810" sldId="4955"/>
            <ac:spMk id="134" creationId="{E05360F6-92D2-A6C6-BA17-BAA11C0C5D8C}"/>
          </ac:spMkLst>
        </pc:spChg>
        <pc:spChg chg="mod">
          <ac:chgData name="Chris Benson" userId="a72f4935-c05a-421e-bd6c-128d41d7d40e" providerId="ADAL" clId="{800D64AD-DEDE-5F0C-B216-5581EAC483A1}" dt="2025-10-29T04:08:51.695" v="514" actId="1036"/>
          <ac:spMkLst>
            <pc:docMk/>
            <pc:sldMk cId="2616859810" sldId="4955"/>
            <ac:spMk id="135" creationId="{572B0175-472F-F06E-C885-7C18CCDB319B}"/>
          </ac:spMkLst>
        </pc:spChg>
        <pc:spChg chg="mod">
          <ac:chgData name="Chris Benson" userId="a72f4935-c05a-421e-bd6c-128d41d7d40e" providerId="ADAL" clId="{800D64AD-DEDE-5F0C-B216-5581EAC483A1}" dt="2025-10-29T04:05:47.471" v="493" actId="1035"/>
          <ac:spMkLst>
            <pc:docMk/>
            <pc:sldMk cId="2616859810" sldId="4955"/>
            <ac:spMk id="136" creationId="{3CA8083C-08AA-8EB6-C93A-B94639ACB7EE}"/>
          </ac:spMkLst>
        </pc:spChg>
        <pc:spChg chg="mod">
          <ac:chgData name="Chris Benson" userId="a72f4935-c05a-421e-bd6c-128d41d7d40e" providerId="ADAL" clId="{800D64AD-DEDE-5F0C-B216-5581EAC483A1}" dt="2025-10-29T04:08:51.695" v="514" actId="1036"/>
          <ac:spMkLst>
            <pc:docMk/>
            <pc:sldMk cId="2616859810" sldId="4955"/>
            <ac:spMk id="142" creationId="{08182146-8356-ADEA-FC2C-36561A811F39}"/>
          </ac:spMkLst>
        </pc:spChg>
        <pc:spChg chg="mod">
          <ac:chgData name="Chris Benson" userId="a72f4935-c05a-421e-bd6c-128d41d7d40e" providerId="ADAL" clId="{800D64AD-DEDE-5F0C-B216-5581EAC483A1}" dt="2025-10-29T04:08:51.695" v="514" actId="1036"/>
          <ac:spMkLst>
            <pc:docMk/>
            <pc:sldMk cId="2616859810" sldId="4955"/>
            <ac:spMk id="143" creationId="{7B843946-AA04-F62C-DCA8-339150A3E2C1}"/>
          </ac:spMkLst>
        </pc:spChg>
        <pc:spChg chg="mod">
          <ac:chgData name="Chris Benson" userId="a72f4935-c05a-421e-bd6c-128d41d7d40e" providerId="ADAL" clId="{800D64AD-DEDE-5F0C-B216-5581EAC483A1}" dt="2025-10-29T04:08:51.695" v="514" actId="1036"/>
          <ac:spMkLst>
            <pc:docMk/>
            <pc:sldMk cId="2616859810" sldId="4955"/>
            <ac:spMk id="150" creationId="{2D67218B-218D-86C8-FC3A-77928E881D14}"/>
          </ac:spMkLst>
        </pc:spChg>
        <pc:spChg chg="mod">
          <ac:chgData name="Chris Benson" userId="a72f4935-c05a-421e-bd6c-128d41d7d40e" providerId="ADAL" clId="{800D64AD-DEDE-5F0C-B216-5581EAC483A1}" dt="2025-10-29T04:03:50.467" v="474" actId="1035"/>
          <ac:spMkLst>
            <pc:docMk/>
            <pc:sldMk cId="2616859810" sldId="4955"/>
            <ac:spMk id="153" creationId="{EC1A9931-4C02-3906-7B5A-9AB047C62D1C}"/>
          </ac:spMkLst>
        </pc:spChg>
        <pc:spChg chg="mod">
          <ac:chgData name="Chris Benson" userId="a72f4935-c05a-421e-bd6c-128d41d7d40e" providerId="ADAL" clId="{800D64AD-DEDE-5F0C-B216-5581EAC483A1}" dt="2025-10-29T04:05:51.964" v="494" actId="14100"/>
          <ac:spMkLst>
            <pc:docMk/>
            <pc:sldMk cId="2616859810" sldId="4955"/>
            <ac:spMk id="165" creationId="{2E63D495-A2B9-B442-AD5D-8DF6364AE77A}"/>
          </ac:spMkLst>
        </pc:spChg>
        <pc:spChg chg="mod topLvl">
          <ac:chgData name="Chris Benson" userId="a72f4935-c05a-421e-bd6c-128d41d7d40e" providerId="ADAL" clId="{800D64AD-DEDE-5F0C-B216-5581EAC483A1}" dt="2025-10-29T04:08:51.695" v="514" actId="1036"/>
          <ac:spMkLst>
            <pc:docMk/>
            <pc:sldMk cId="2616859810" sldId="4955"/>
            <ac:spMk id="166" creationId="{4418E013-3448-3346-C13D-2D665DA3CD3B}"/>
          </ac:spMkLst>
        </pc:spChg>
        <pc:spChg chg="mod topLvl">
          <ac:chgData name="Chris Benson" userId="a72f4935-c05a-421e-bd6c-128d41d7d40e" providerId="ADAL" clId="{800D64AD-DEDE-5F0C-B216-5581EAC483A1}" dt="2025-10-29T04:08:51.695" v="514" actId="1036"/>
          <ac:spMkLst>
            <pc:docMk/>
            <pc:sldMk cId="2616859810" sldId="4955"/>
            <ac:spMk id="168" creationId="{080F9581-9C28-A522-256B-32D5F7C5C0D8}"/>
          </ac:spMkLst>
        </pc:spChg>
        <pc:spChg chg="mod">
          <ac:chgData name="Chris Benson" userId="a72f4935-c05a-421e-bd6c-128d41d7d40e" providerId="ADAL" clId="{800D64AD-DEDE-5F0C-B216-5581EAC483A1}" dt="2025-10-29T04:05:34.694" v="487" actId="554"/>
          <ac:spMkLst>
            <pc:docMk/>
            <pc:sldMk cId="2616859810" sldId="4955"/>
            <ac:spMk id="169" creationId="{E14C33FF-DDAD-15D8-DC6E-E0B1EDDA8C44}"/>
          </ac:spMkLst>
        </pc:spChg>
        <pc:spChg chg="mod">
          <ac:chgData name="Chris Benson" userId="a72f4935-c05a-421e-bd6c-128d41d7d40e" providerId="ADAL" clId="{800D64AD-DEDE-5F0C-B216-5581EAC483A1}" dt="2025-10-29T04:05:34.694" v="487" actId="554"/>
          <ac:spMkLst>
            <pc:docMk/>
            <pc:sldMk cId="2616859810" sldId="4955"/>
            <ac:spMk id="170" creationId="{09AD4C41-C156-CC81-4879-BD9BB42703AF}"/>
          </ac:spMkLst>
        </pc:spChg>
        <pc:spChg chg="mod">
          <ac:chgData name="Chris Benson" userId="a72f4935-c05a-421e-bd6c-128d41d7d40e" providerId="ADAL" clId="{800D64AD-DEDE-5F0C-B216-5581EAC483A1}" dt="2025-10-29T04:02:50.184" v="460" actId="255"/>
          <ac:spMkLst>
            <pc:docMk/>
            <pc:sldMk cId="2616859810" sldId="4955"/>
            <ac:spMk id="171" creationId="{A71A2344-2413-C46C-FC56-EF5432162140}"/>
          </ac:spMkLst>
        </pc:spChg>
        <pc:spChg chg="mod">
          <ac:chgData name="Chris Benson" userId="a72f4935-c05a-421e-bd6c-128d41d7d40e" providerId="ADAL" clId="{800D64AD-DEDE-5F0C-B216-5581EAC483A1}" dt="2025-10-29T04:03:03.671" v="461" actId="14100"/>
          <ac:spMkLst>
            <pc:docMk/>
            <pc:sldMk cId="2616859810" sldId="4955"/>
            <ac:spMk id="193" creationId="{4DB4C649-A64B-1907-5AF8-50696A521422}"/>
          </ac:spMkLst>
        </pc:spChg>
        <pc:spChg chg="mod">
          <ac:chgData name="Chris Benson" userId="a72f4935-c05a-421e-bd6c-128d41d7d40e" providerId="ADAL" clId="{800D64AD-DEDE-5F0C-B216-5581EAC483A1}" dt="2025-10-29T04:05:47.471" v="493" actId="1035"/>
          <ac:spMkLst>
            <pc:docMk/>
            <pc:sldMk cId="2616859810" sldId="4955"/>
            <ac:spMk id="200" creationId="{D99512FF-CB0B-98B7-762B-73969A011530}"/>
          </ac:spMkLst>
        </pc:spChg>
        <pc:spChg chg="mod">
          <ac:chgData name="Chris Benson" userId="a72f4935-c05a-421e-bd6c-128d41d7d40e" providerId="ADAL" clId="{800D64AD-DEDE-5F0C-B216-5581EAC483A1}" dt="2025-10-29T04:02:50.184" v="460" actId="255"/>
          <ac:spMkLst>
            <pc:docMk/>
            <pc:sldMk cId="2616859810" sldId="4955"/>
            <ac:spMk id="204" creationId="{7048A5F1-9C58-4C91-441D-0E42169F2CAE}"/>
          </ac:spMkLst>
        </pc:spChg>
        <pc:spChg chg="mod">
          <ac:chgData name="Chris Benson" userId="a72f4935-c05a-421e-bd6c-128d41d7d40e" providerId="ADAL" clId="{800D64AD-DEDE-5F0C-B216-5581EAC483A1}" dt="2025-10-29T04:05:47.471" v="493" actId="1035"/>
          <ac:spMkLst>
            <pc:docMk/>
            <pc:sldMk cId="2616859810" sldId="4955"/>
            <ac:spMk id="205" creationId="{AEBEB84F-B07C-63B0-40AE-83CF81C0911E}"/>
          </ac:spMkLst>
        </pc:spChg>
        <pc:spChg chg="mod">
          <ac:chgData name="Chris Benson" userId="a72f4935-c05a-421e-bd6c-128d41d7d40e" providerId="ADAL" clId="{800D64AD-DEDE-5F0C-B216-5581EAC483A1}" dt="2025-10-29T04:05:34.694" v="487" actId="554"/>
          <ac:spMkLst>
            <pc:docMk/>
            <pc:sldMk cId="2616859810" sldId="4955"/>
            <ac:spMk id="217" creationId="{5DB664AC-B26B-0EC9-57F3-362686F10046}"/>
          </ac:spMkLst>
        </pc:spChg>
        <pc:spChg chg="mod">
          <ac:chgData name="Chris Benson" userId="a72f4935-c05a-421e-bd6c-128d41d7d40e" providerId="ADAL" clId="{800D64AD-DEDE-5F0C-B216-5581EAC483A1}" dt="2025-10-29T04:08:51.695" v="514" actId="1036"/>
          <ac:spMkLst>
            <pc:docMk/>
            <pc:sldMk cId="2616859810" sldId="4955"/>
            <ac:spMk id="7168" creationId="{8DF580D7-2616-F159-7590-86C185E4DD47}"/>
          </ac:spMkLst>
        </pc:spChg>
        <pc:spChg chg="mod">
          <ac:chgData name="Chris Benson" userId="a72f4935-c05a-421e-bd6c-128d41d7d40e" providerId="ADAL" clId="{800D64AD-DEDE-5F0C-B216-5581EAC483A1}" dt="2025-10-29T04:07:05.696" v="502" actId="27636"/>
          <ac:spMkLst>
            <pc:docMk/>
            <pc:sldMk cId="2616859810" sldId="4955"/>
            <ac:spMk id="7171" creationId="{F624C3DB-E45C-C745-2176-8F1E326D7842}"/>
          </ac:spMkLst>
        </pc:spChg>
        <pc:spChg chg="mod">
          <ac:chgData name="Chris Benson" userId="a72f4935-c05a-421e-bd6c-128d41d7d40e" providerId="ADAL" clId="{800D64AD-DEDE-5F0C-B216-5581EAC483A1}" dt="2025-10-29T21:46:17.679" v="556" actId="14100"/>
          <ac:spMkLst>
            <pc:docMk/>
            <pc:sldMk cId="2616859810" sldId="4955"/>
            <ac:spMk id="7172" creationId="{D24F2A8E-EB68-730C-01A8-280E0A054740}"/>
          </ac:spMkLst>
        </pc:spChg>
        <pc:spChg chg="mod">
          <ac:chgData name="Chris Benson" userId="a72f4935-c05a-421e-bd6c-128d41d7d40e" providerId="ADAL" clId="{800D64AD-DEDE-5F0C-B216-5581EAC483A1}" dt="2025-10-29T21:46:28.494" v="558" actId="14100"/>
          <ac:spMkLst>
            <pc:docMk/>
            <pc:sldMk cId="2616859810" sldId="4955"/>
            <ac:spMk id="7175" creationId="{4C51B6BE-AA42-5349-83DD-8B35E63DC989}"/>
          </ac:spMkLst>
        </pc:spChg>
        <pc:spChg chg="mod">
          <ac:chgData name="Chris Benson" userId="a72f4935-c05a-421e-bd6c-128d41d7d40e" providerId="ADAL" clId="{800D64AD-DEDE-5F0C-B216-5581EAC483A1}" dt="2025-10-29T21:46:23.796" v="557" actId="14100"/>
          <ac:spMkLst>
            <pc:docMk/>
            <pc:sldMk cId="2616859810" sldId="4955"/>
            <ac:spMk id="7176" creationId="{64E47FC9-DA7C-CE00-990F-0641476D7157}"/>
          </ac:spMkLst>
        </pc:spChg>
        <pc:grpChg chg="add del">
          <ac:chgData name="Chris Benson" userId="a72f4935-c05a-421e-bd6c-128d41d7d40e" providerId="ADAL" clId="{800D64AD-DEDE-5F0C-B216-5581EAC483A1}" dt="2025-10-28T23:22:35.461" v="82" actId="165"/>
          <ac:grpSpMkLst>
            <pc:docMk/>
            <pc:sldMk cId="2616859810" sldId="4955"/>
            <ac:grpSpMk id="162" creationId="{2C1CE661-3AC6-CAFE-1CFE-D47F78EAD95C}"/>
          </ac:grpSpMkLst>
        </pc:grpChg>
        <pc:grpChg chg="del">
          <ac:chgData name="Chris Benson" userId="a72f4935-c05a-421e-bd6c-128d41d7d40e" providerId="ADAL" clId="{800D64AD-DEDE-5F0C-B216-5581EAC483A1}" dt="2025-10-28T23:22:39.814" v="83" actId="478"/>
          <ac:grpSpMkLst>
            <pc:docMk/>
            <pc:sldMk cId="2616859810" sldId="4955"/>
            <ac:grpSpMk id="175" creationId="{33F6B02E-99B6-3506-3E5B-0CF273023613}"/>
          </ac:grpSpMkLst>
        </pc:grpChg>
        <pc:graphicFrameChg chg="mod modGraphic">
          <ac:chgData name="Chris Benson" userId="a72f4935-c05a-421e-bd6c-128d41d7d40e" providerId="ADAL" clId="{800D64AD-DEDE-5F0C-B216-5581EAC483A1}" dt="2025-10-29T21:47:03.676" v="560" actId="1076"/>
          <ac:graphicFrameMkLst>
            <pc:docMk/>
            <pc:sldMk cId="2616859810" sldId="4955"/>
            <ac:graphicFrameMk id="18" creationId="{190BE5E4-812A-C025-7B6E-D8EB1741ED46}"/>
          </ac:graphicFrameMkLst>
        </pc:graphicFrameChg>
        <pc:cxnChg chg="del">
          <ac:chgData name="Chris Benson" userId="a72f4935-c05a-421e-bd6c-128d41d7d40e" providerId="ADAL" clId="{800D64AD-DEDE-5F0C-B216-5581EAC483A1}" dt="2025-10-28T23:24:39.180" v="86" actId="478"/>
          <ac:cxnSpMkLst>
            <pc:docMk/>
            <pc:sldMk cId="2616859810" sldId="4955"/>
            <ac:cxnSpMk id="21" creationId="{3326950B-51B3-FB1F-FA48-5A87633C75B8}"/>
          </ac:cxnSpMkLst>
        </pc:cxnChg>
        <pc:cxnChg chg="del">
          <ac:chgData name="Chris Benson" userId="a72f4935-c05a-421e-bd6c-128d41d7d40e" providerId="ADAL" clId="{800D64AD-DEDE-5F0C-B216-5581EAC483A1}" dt="2025-10-28T23:24:34.596" v="85" actId="478"/>
          <ac:cxnSpMkLst>
            <pc:docMk/>
            <pc:sldMk cId="2616859810" sldId="4955"/>
            <ac:cxnSpMk id="22" creationId="{F4781660-1C0B-2E1E-1CBC-F74EAE86823D}"/>
          </ac:cxnSpMkLst>
        </pc:cxnChg>
        <pc:cxnChg chg="mod">
          <ac:chgData name="Chris Benson" userId="a72f4935-c05a-421e-bd6c-128d41d7d40e" providerId="ADAL" clId="{800D64AD-DEDE-5F0C-B216-5581EAC483A1}" dt="2025-10-28T23:22:15.064" v="81" actId="1076"/>
          <ac:cxnSpMkLst>
            <pc:docMk/>
            <pc:sldMk cId="2616859810" sldId="4955"/>
            <ac:cxnSpMk id="131" creationId="{C4DD78A9-0975-9D64-218D-36BF0DFD26D7}"/>
          </ac:cxnSpMkLst>
        </pc:cxnChg>
        <pc:cxnChg chg="del topLvl">
          <ac:chgData name="Chris Benson" userId="a72f4935-c05a-421e-bd6c-128d41d7d40e" providerId="ADAL" clId="{800D64AD-DEDE-5F0C-B216-5581EAC483A1}" dt="2025-10-28T23:22:39.814" v="83" actId="478"/>
          <ac:cxnSpMkLst>
            <pc:docMk/>
            <pc:sldMk cId="2616859810" sldId="4955"/>
            <ac:cxnSpMk id="198" creationId="{67038B43-2DB7-4F1B-4ABA-5DFD704A252B}"/>
          </ac:cxnSpMkLst>
        </pc:cxnChg>
        <pc:cxnChg chg="del topLvl">
          <ac:chgData name="Chris Benson" userId="a72f4935-c05a-421e-bd6c-128d41d7d40e" providerId="ADAL" clId="{800D64AD-DEDE-5F0C-B216-5581EAC483A1}" dt="2025-10-28T23:22:42.269" v="84" actId="478"/>
          <ac:cxnSpMkLst>
            <pc:docMk/>
            <pc:sldMk cId="2616859810" sldId="4955"/>
            <ac:cxnSpMk id="212" creationId="{7045623F-2D2F-8F78-4016-C1E2F27C41BB}"/>
          </ac:cxnSpMkLst>
        </pc:cxnChg>
        <pc:cxnChg chg="mod">
          <ac:chgData name="Chris Benson" userId="a72f4935-c05a-421e-bd6c-128d41d7d40e" providerId="ADAL" clId="{800D64AD-DEDE-5F0C-B216-5581EAC483A1}" dt="2025-10-29T21:46:08.466" v="555" actId="14100"/>
          <ac:cxnSpMkLst>
            <pc:docMk/>
            <pc:sldMk cId="2616859810" sldId="4955"/>
            <ac:cxnSpMk id="7169" creationId="{6C219024-AEF2-41E9-077E-71006E498C42}"/>
          </ac:cxnSpMkLst>
        </pc:cxnChg>
        <pc:cxnChg chg="mod">
          <ac:chgData name="Chris Benson" userId="a72f4935-c05a-421e-bd6c-128d41d7d40e" providerId="ADAL" clId="{800D64AD-DEDE-5F0C-B216-5581EAC483A1}" dt="2025-10-29T21:46:08.466" v="555" actId="14100"/>
          <ac:cxnSpMkLst>
            <pc:docMk/>
            <pc:sldMk cId="2616859810" sldId="4955"/>
            <ac:cxnSpMk id="7173" creationId="{6701421A-1846-856E-3932-E6FFD5F15368}"/>
          </ac:cxnSpMkLst>
        </pc:cxnChg>
        <pc:cxnChg chg="mod">
          <ac:chgData name="Chris Benson" userId="a72f4935-c05a-421e-bd6c-128d41d7d40e" providerId="ADAL" clId="{800D64AD-DEDE-5F0C-B216-5581EAC483A1}" dt="2025-10-29T21:46:08.466" v="555" actId="14100"/>
          <ac:cxnSpMkLst>
            <pc:docMk/>
            <pc:sldMk cId="2616859810" sldId="4955"/>
            <ac:cxnSpMk id="7174" creationId="{B2028D7F-6663-4E19-E0C2-3A63E0884AC4}"/>
          </ac:cxnSpMkLst>
        </pc:cxnChg>
      </pc:sldChg>
      <pc:sldChg chg="modSp mod">
        <pc:chgData name="Chris Benson" userId="a72f4935-c05a-421e-bd6c-128d41d7d40e" providerId="ADAL" clId="{800D64AD-DEDE-5F0C-B216-5581EAC483A1}" dt="2025-10-29T17:17:47.254" v="551" actId="20577"/>
        <pc:sldMkLst>
          <pc:docMk/>
          <pc:sldMk cId="4125582883" sldId="4985"/>
        </pc:sldMkLst>
        <pc:spChg chg="mod">
          <ac:chgData name="Chris Benson" userId="a72f4935-c05a-421e-bd6c-128d41d7d40e" providerId="ADAL" clId="{800D64AD-DEDE-5F0C-B216-5581EAC483A1}" dt="2025-10-29T17:17:47.254" v="551" actId="20577"/>
          <ac:spMkLst>
            <pc:docMk/>
            <pc:sldMk cId="4125582883" sldId="4985"/>
            <ac:spMk id="17" creationId="{8B83C744-81C0-C6DD-29A2-37B73BCE3C47}"/>
          </ac:spMkLst>
        </pc:spChg>
      </pc:sldChg>
      <pc:sldChg chg="modSp mod">
        <pc:chgData name="Chris Benson" userId="a72f4935-c05a-421e-bd6c-128d41d7d40e" providerId="ADAL" clId="{800D64AD-DEDE-5F0C-B216-5581EAC483A1}" dt="2025-10-29T04:10:37.677" v="528" actId="1076"/>
        <pc:sldMkLst>
          <pc:docMk/>
          <pc:sldMk cId="2033264440" sldId="5032"/>
        </pc:sldMkLst>
        <pc:spChg chg="mod">
          <ac:chgData name="Chris Benson" userId="a72f4935-c05a-421e-bd6c-128d41d7d40e" providerId="ADAL" clId="{800D64AD-DEDE-5F0C-B216-5581EAC483A1}" dt="2025-10-29T04:07:22.227" v="503" actId="255"/>
          <ac:spMkLst>
            <pc:docMk/>
            <pc:sldMk cId="2033264440" sldId="5032"/>
            <ac:spMk id="8" creationId="{293ECF36-8DD5-DA1D-7CB5-538C046DE84F}"/>
          </ac:spMkLst>
        </pc:spChg>
        <pc:graphicFrameChg chg="modGraphic">
          <ac:chgData name="Chris Benson" userId="a72f4935-c05a-421e-bd6c-128d41d7d40e" providerId="ADAL" clId="{800D64AD-DEDE-5F0C-B216-5581EAC483A1}" dt="2025-10-29T04:10:29.398" v="527" actId="20577"/>
          <ac:graphicFrameMkLst>
            <pc:docMk/>
            <pc:sldMk cId="2033264440" sldId="5032"/>
            <ac:graphicFrameMk id="7" creationId="{553B9661-19D0-305E-3C51-B88F1E316DE6}"/>
          </ac:graphicFrameMkLst>
        </pc:graphicFrameChg>
        <pc:picChg chg="mod">
          <ac:chgData name="Chris Benson" userId="a72f4935-c05a-421e-bd6c-128d41d7d40e" providerId="ADAL" clId="{800D64AD-DEDE-5F0C-B216-5581EAC483A1}" dt="2025-10-29T04:10:37.677" v="528" actId="1076"/>
          <ac:picMkLst>
            <pc:docMk/>
            <pc:sldMk cId="2033264440" sldId="5032"/>
            <ac:picMk id="10" creationId="{2A2D56CB-241A-F49A-4868-B492E5D96015}"/>
          </ac:picMkLst>
        </pc:picChg>
      </pc:sldChg>
      <pc:sldChg chg="modSp mod">
        <pc:chgData name="Chris Benson" userId="a72f4935-c05a-421e-bd6c-128d41d7d40e" providerId="ADAL" clId="{800D64AD-DEDE-5F0C-B216-5581EAC483A1}" dt="2025-10-29T21:50:13.357" v="569" actId="20577"/>
        <pc:sldMkLst>
          <pc:docMk/>
          <pc:sldMk cId="335168435" sldId="5034"/>
        </pc:sldMkLst>
        <pc:spChg chg="mod">
          <ac:chgData name="Chris Benson" userId="a72f4935-c05a-421e-bd6c-128d41d7d40e" providerId="ADAL" clId="{800D64AD-DEDE-5F0C-B216-5581EAC483A1}" dt="2025-10-29T04:07:43.198" v="508" actId="27636"/>
          <ac:spMkLst>
            <pc:docMk/>
            <pc:sldMk cId="335168435" sldId="5034"/>
            <ac:spMk id="9" creationId="{31E09357-DF80-E81A-EDC9-6CFC1529613C}"/>
          </ac:spMkLst>
        </pc:spChg>
        <pc:graphicFrameChg chg="modGraphic">
          <ac:chgData name="Chris Benson" userId="a72f4935-c05a-421e-bd6c-128d41d7d40e" providerId="ADAL" clId="{800D64AD-DEDE-5F0C-B216-5581EAC483A1}" dt="2025-10-29T21:50:13.357" v="569" actId="20577"/>
          <ac:graphicFrameMkLst>
            <pc:docMk/>
            <pc:sldMk cId="335168435" sldId="5034"/>
            <ac:graphicFrameMk id="8" creationId="{DCEED9D7-DC18-0D74-8B9F-294881E6E3E5}"/>
          </ac:graphicFrameMkLst>
        </pc:graphicFrameChg>
        <pc:graphicFrameChg chg="modGraphic">
          <ac:chgData name="Chris Benson" userId="a72f4935-c05a-421e-bd6c-128d41d7d40e" providerId="ADAL" clId="{800D64AD-DEDE-5F0C-B216-5581EAC483A1}" dt="2025-10-29T03:58:33.449" v="249" actId="6549"/>
          <ac:graphicFrameMkLst>
            <pc:docMk/>
            <pc:sldMk cId="335168435" sldId="5034"/>
            <ac:graphicFrameMk id="12" creationId="{4575FE56-8B1A-8BE8-07AC-CB50619053FE}"/>
          </ac:graphicFrameMkLst>
        </pc:graphicFrameChg>
      </pc:sldChg>
    </pc:docChg>
  </pc:docChgLst>
  <pc:docChgLst>
    <pc:chgData name="Alexander Norton" userId="1b706358-e4a0-4f87-b6c1-f0d27d5603ea" providerId="ADAL" clId="{52A2BBD4-C8D5-4FF8-A760-C080363E154E}"/>
    <pc:docChg chg="delSld modSld sldOrd">
      <pc:chgData name="Alexander Norton" userId="1b706358-e4a0-4f87-b6c1-f0d27d5603ea" providerId="ADAL" clId="{52A2BBD4-C8D5-4FF8-A760-C080363E154E}" dt="2025-10-28T23:43:16.600" v="2" actId="47"/>
      <pc:docMkLst>
        <pc:docMk/>
      </pc:docMkLst>
      <pc:sldChg chg="del">
        <pc:chgData name="Alexander Norton" userId="1b706358-e4a0-4f87-b6c1-f0d27d5603ea" providerId="ADAL" clId="{52A2BBD4-C8D5-4FF8-A760-C080363E154E}" dt="2025-10-28T23:43:16.600" v="2" actId="47"/>
        <pc:sldMkLst>
          <pc:docMk/>
          <pc:sldMk cId="3459999538" sldId="4980"/>
        </pc:sldMkLst>
      </pc:sldChg>
      <pc:sldChg chg="ord">
        <pc:chgData name="Alexander Norton" userId="1b706358-e4a0-4f87-b6c1-f0d27d5603ea" providerId="ADAL" clId="{52A2BBD4-C8D5-4FF8-A760-C080363E154E}" dt="2025-10-28T23:40:41.502" v="1"/>
        <pc:sldMkLst>
          <pc:docMk/>
          <pc:sldMk cId="335168435" sldId="5034"/>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https://juniperadvisory.sharepoint.com/Public/Public/1-Engaged/Tri-City%20Medical%20Center%20-%20Oceanside,%20CA/Analysis/Financial/TCMC_Financial%20Analysis_10.16.25.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2633245882619939E-2"/>
          <c:y val="3.4378597085700596E-2"/>
          <c:w val="0.95581693137198165"/>
          <c:h val="0.87607132553954381"/>
        </c:manualLayout>
      </c:layout>
      <c:lineChart>
        <c:grouping val="standard"/>
        <c:varyColors val="0"/>
        <c:ser>
          <c:idx val="2"/>
          <c:order val="0"/>
          <c:tx>
            <c:strRef>
              <c:f>'[TCMC_Financial Analysis_10.16.25.xlsx]Performance Trends'!$B$12</c:f>
              <c:strCache>
                <c:ptCount val="1"/>
                <c:pt idx="0">
                  <c:v>Year</c:v>
                </c:pt>
              </c:strCache>
            </c:strRef>
          </c:tx>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val>
          <c:smooth val="0"/>
          <c:extLst xmlns:c15="http://schemas.microsoft.com/office/drawing/2012/chart">
            <c:ext xmlns:c16="http://schemas.microsoft.com/office/drawing/2014/chart" uri="{C3380CC4-5D6E-409C-BE32-E72D297353CC}">
              <c16:uniqueId val="{00000000-8FE7-44FE-B3C7-AA1535F7B0E8}"/>
            </c:ext>
          </c:extLst>
        </c:ser>
        <c:ser>
          <c:idx val="1"/>
          <c:order val="1"/>
          <c:tx>
            <c:strRef>
              <c:f>'[TCMC_Financial Analysis_10.16.25.xlsx]Performance Trends'!$C$12</c:f>
              <c:strCache>
                <c:ptCount val="1"/>
                <c:pt idx="0">
                  <c:v>Total Revenue</c:v>
                </c:pt>
              </c:strCache>
            </c:strRef>
          </c:tx>
          <c:spPr>
            <a:ln w="28575" cap="rnd">
              <a:solidFill>
                <a:schemeClr val="bg1">
                  <a:lumMod val="65000"/>
                </a:schemeClr>
              </a:solidFill>
              <a:prstDash val="dash"/>
              <a:round/>
            </a:ln>
            <a:effectLst/>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Trends'!$C$13:$C$19</c:f>
              <c:numCache>
                <c:formatCode>0.00%</c:formatCode>
                <c:ptCount val="7"/>
                <c:pt idx="0">
                  <c:v>0</c:v>
                </c:pt>
                <c:pt idx="1">
                  <c:v>-0.10960819658882207</c:v>
                </c:pt>
                <c:pt idx="2">
                  <c:v>-6.6012778036496633E-2</c:v>
                </c:pt>
                <c:pt idx="3">
                  <c:v>-5.9145349936777031E-2</c:v>
                </c:pt>
                <c:pt idx="4">
                  <c:v>-8.7308873187993782E-2</c:v>
                </c:pt>
                <c:pt idx="5">
                  <c:v>-0.16624241880021723</c:v>
                </c:pt>
                <c:pt idx="6">
                  <c:v>-5.3727430944085504E-2</c:v>
                </c:pt>
              </c:numCache>
            </c:numRef>
          </c:val>
          <c:smooth val="0"/>
          <c:extLst>
            <c:ext xmlns:c16="http://schemas.microsoft.com/office/drawing/2014/chart" uri="{C3380CC4-5D6E-409C-BE32-E72D297353CC}">
              <c16:uniqueId val="{00000001-8FE7-44FE-B3C7-AA1535F7B0E8}"/>
            </c:ext>
          </c:extLst>
        </c:ser>
        <c:ser>
          <c:idx val="4"/>
          <c:order val="2"/>
          <c:tx>
            <c:strRef>
              <c:f>'[TCMC_Financial Analysis_10.16.25.xlsx]Performance Trends'!$D$12</c:f>
              <c:strCache>
                <c:ptCount val="1"/>
                <c:pt idx="0">
                  <c:v>Operating Expense</c:v>
                </c:pt>
              </c:strCache>
            </c:strRef>
          </c:tx>
          <c:spPr>
            <a:ln w="28575">
              <a:solidFill>
                <a:schemeClr val="bg1">
                  <a:lumMod val="65000"/>
                </a:schemeClr>
              </a:solidFill>
              <a:prstDash val="dash"/>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Trends'!$D$13:$D$19</c:f>
              <c:numCache>
                <c:formatCode>0.00%</c:formatCode>
                <c:ptCount val="7"/>
                <c:pt idx="0">
                  <c:v>0</c:v>
                </c:pt>
                <c:pt idx="1">
                  <c:v>-4.9561389459678321E-2</c:v>
                </c:pt>
                <c:pt idx="2">
                  <c:v>-5.2899553512499864E-2</c:v>
                </c:pt>
                <c:pt idx="3">
                  <c:v>1.6313304781173411E-2</c:v>
                </c:pt>
                <c:pt idx="4">
                  <c:v>2.5467922429672496E-2</c:v>
                </c:pt>
                <c:pt idx="5">
                  <c:v>-8.0668878304193364E-2</c:v>
                </c:pt>
                <c:pt idx="6">
                  <c:v>-5.6810133202719555E-2</c:v>
                </c:pt>
              </c:numCache>
            </c:numRef>
          </c:val>
          <c:smooth val="0"/>
          <c:extLst>
            <c:ext xmlns:c16="http://schemas.microsoft.com/office/drawing/2014/chart" uri="{C3380CC4-5D6E-409C-BE32-E72D297353CC}">
              <c16:uniqueId val="{00000002-8FE7-44FE-B3C7-AA1535F7B0E8}"/>
            </c:ext>
          </c:extLst>
        </c:ser>
        <c:ser>
          <c:idx val="6"/>
          <c:order val="3"/>
          <c:tx>
            <c:strRef>
              <c:f>'[TCMC_Financial Analysis_10.16.25.xlsx]Performance Trends'!$F$12</c:f>
              <c:strCache>
                <c:ptCount val="1"/>
                <c:pt idx="0">
                  <c:v>Days Cash on Hand</c:v>
                </c:pt>
              </c:strCache>
            </c:strRef>
          </c:tx>
          <c:spPr>
            <a:ln w="28575">
              <a:solidFill>
                <a:schemeClr val="bg1">
                  <a:lumMod val="65000"/>
                </a:schemeClr>
              </a:solidFill>
              <a:prstDash val="dash"/>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Trends'!$F$13:$F$19</c:f>
              <c:numCache>
                <c:formatCode>0.00%</c:formatCode>
                <c:ptCount val="7"/>
                <c:pt idx="0">
                  <c:v>0</c:v>
                </c:pt>
                <c:pt idx="1">
                  <c:v>-0.49755934951169062</c:v>
                </c:pt>
                <c:pt idx="2">
                  <c:v>0.18255772630823425</c:v>
                </c:pt>
                <c:pt idx="3">
                  <c:v>-0.27670522958651855</c:v>
                </c:pt>
                <c:pt idx="4">
                  <c:v>-0.64052901918469785</c:v>
                </c:pt>
                <c:pt idx="5">
                  <c:v>-0.5769313480679602</c:v>
                </c:pt>
                <c:pt idx="6">
                  <c:v>-0.52751124475086597</c:v>
                </c:pt>
              </c:numCache>
            </c:numRef>
          </c:val>
          <c:smooth val="0"/>
          <c:extLst>
            <c:ext xmlns:c16="http://schemas.microsoft.com/office/drawing/2014/chart" uri="{C3380CC4-5D6E-409C-BE32-E72D297353CC}">
              <c16:uniqueId val="{00000003-8FE7-44FE-B3C7-AA1535F7B0E8}"/>
            </c:ext>
          </c:extLst>
        </c:ser>
        <c:ser>
          <c:idx val="7"/>
          <c:order val="4"/>
          <c:tx>
            <c:strRef>
              <c:f>'[TCMC_Financial Analysis_10.16.25.xlsx]Performance Trends'!$G$12</c:f>
              <c:strCache>
                <c:ptCount val="1"/>
                <c:pt idx="0">
                  <c:v>Debt</c:v>
                </c:pt>
              </c:strCache>
            </c:strRef>
          </c:tx>
          <c:spPr>
            <a:ln w="28575" cap="rnd">
              <a:solidFill>
                <a:schemeClr val="bg1">
                  <a:lumMod val="65000"/>
                </a:schemeClr>
              </a:solidFill>
              <a:prstDash val="dash"/>
              <a:round/>
            </a:ln>
            <a:effectLst/>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Trends'!$G$13:$G$19</c:f>
              <c:numCache>
                <c:formatCode>0.00%</c:formatCode>
                <c:ptCount val="7"/>
                <c:pt idx="0">
                  <c:v>0</c:v>
                </c:pt>
                <c:pt idx="1">
                  <c:v>1.3045856320446087E-3</c:v>
                </c:pt>
                <c:pt idx="2">
                  <c:v>-9.3685091485482069E-2</c:v>
                </c:pt>
                <c:pt idx="3">
                  <c:v>0.29901717921713639</c:v>
                </c:pt>
                <c:pt idx="4">
                  <c:v>0.35771690214450597</c:v>
                </c:pt>
                <c:pt idx="5">
                  <c:v>0.52214639704528965</c:v>
                </c:pt>
                <c:pt idx="6">
                  <c:v>0.4562292052560708</c:v>
                </c:pt>
              </c:numCache>
            </c:numRef>
          </c:val>
          <c:smooth val="0"/>
          <c:extLst>
            <c:ext xmlns:c16="http://schemas.microsoft.com/office/drawing/2014/chart" uri="{C3380CC4-5D6E-409C-BE32-E72D297353CC}">
              <c16:uniqueId val="{00000004-8FE7-44FE-B3C7-AA1535F7B0E8}"/>
            </c:ext>
          </c:extLst>
        </c:ser>
        <c:ser>
          <c:idx val="8"/>
          <c:order val="5"/>
          <c:tx>
            <c:strRef>
              <c:f>'[TCMC_Financial Analysis_10.16.25.xlsx]Performance Trends'!$H$12</c:f>
              <c:strCache>
                <c:ptCount val="1"/>
                <c:pt idx="0">
                  <c:v>Average Age of Plant</c:v>
                </c:pt>
              </c:strCache>
            </c:strRef>
          </c:tx>
          <c:spPr>
            <a:ln w="28575">
              <a:solidFill>
                <a:schemeClr val="bg1">
                  <a:lumMod val="65000"/>
                </a:schemeClr>
              </a:solidFill>
              <a:prstDash val="dash"/>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Trends'!$H$13:$H$19</c:f>
              <c:numCache>
                <c:formatCode>0.00%</c:formatCode>
                <c:ptCount val="7"/>
                <c:pt idx="0">
                  <c:v>0</c:v>
                </c:pt>
                <c:pt idx="1">
                  <c:v>0.15842696241871299</c:v>
                </c:pt>
                <c:pt idx="2">
                  <c:v>0.23751209861228995</c:v>
                </c:pt>
                <c:pt idx="3">
                  <c:v>-0.15428000018481619</c:v>
                </c:pt>
                <c:pt idx="4">
                  <c:v>-9.7659173331539659E-2</c:v>
                </c:pt>
                <c:pt idx="5">
                  <c:v>4.5756343192848877E-4</c:v>
                </c:pt>
                <c:pt idx="6">
                  <c:v>6.4841398399096251E-2</c:v>
                </c:pt>
              </c:numCache>
            </c:numRef>
          </c:val>
          <c:smooth val="0"/>
          <c:extLst>
            <c:ext xmlns:c16="http://schemas.microsoft.com/office/drawing/2014/chart" uri="{C3380CC4-5D6E-409C-BE32-E72D297353CC}">
              <c16:uniqueId val="{00000005-8FE7-44FE-B3C7-AA1535F7B0E8}"/>
            </c:ext>
          </c:extLst>
        </c:ser>
        <c:ser>
          <c:idx val="9"/>
          <c:order val="6"/>
          <c:tx>
            <c:strRef>
              <c:f>'[TCMC_Financial Analysis_10.16.25.xlsx]Performance Trends'!$I$12</c:f>
              <c:strCache>
                <c:ptCount val="1"/>
                <c:pt idx="0">
                  <c:v>Total Revenue</c:v>
                </c:pt>
              </c:strCache>
            </c:strRef>
          </c:tx>
          <c:spPr>
            <a:ln w="25400">
              <a:solidFill>
                <a:schemeClr val="accent6"/>
              </a:solidFill>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Trends'!$I$13:$I$18</c:f>
              <c:numCache>
                <c:formatCode>0%</c:formatCode>
                <c:ptCount val="6"/>
                <c:pt idx="0">
                  <c:v>0</c:v>
                </c:pt>
                <c:pt idx="1">
                  <c:v>-8.9545718240142506E-3</c:v>
                </c:pt>
                <c:pt idx="2">
                  <c:v>-1.7909143648028501E-2</c:v>
                </c:pt>
                <c:pt idx="3">
                  <c:v>-2.6863715472042752E-2</c:v>
                </c:pt>
                <c:pt idx="4">
                  <c:v>-3.5818287296057003E-2</c:v>
                </c:pt>
                <c:pt idx="5">
                  <c:v>-4.4772859120071257E-2</c:v>
                </c:pt>
              </c:numCache>
            </c:numRef>
          </c:val>
          <c:smooth val="0"/>
          <c:extLst>
            <c:ext xmlns:c16="http://schemas.microsoft.com/office/drawing/2014/chart" uri="{C3380CC4-5D6E-409C-BE32-E72D297353CC}">
              <c16:uniqueId val="{00000006-8FE7-44FE-B3C7-AA1535F7B0E8}"/>
            </c:ext>
          </c:extLst>
        </c:ser>
        <c:ser>
          <c:idx val="0"/>
          <c:order val="7"/>
          <c:tx>
            <c:strRef>
              <c:f>'[TCMC_Financial Analysis_10.16.25.xlsx]Performance Trends'!$J$12</c:f>
              <c:strCache>
                <c:ptCount val="1"/>
                <c:pt idx="0">
                  <c:v>Operating Expense</c:v>
                </c:pt>
              </c:strCache>
            </c:strRef>
          </c:tx>
          <c:spPr>
            <a:ln w="25400">
              <a:solidFill>
                <a:srgbClr val="86504B"/>
              </a:solidFill>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Trends'!$J$13:$J$19</c:f>
              <c:numCache>
                <c:formatCode>0%</c:formatCode>
                <c:ptCount val="7"/>
                <c:pt idx="0">
                  <c:v>0</c:v>
                </c:pt>
                <c:pt idx="1">
                  <c:v>-9.4683555337865925E-3</c:v>
                </c:pt>
                <c:pt idx="2">
                  <c:v>-1.8936711067573185E-2</c:v>
                </c:pt>
                <c:pt idx="3">
                  <c:v>-2.8405066601359778E-2</c:v>
                </c:pt>
                <c:pt idx="4">
                  <c:v>-3.787342213514637E-2</c:v>
                </c:pt>
                <c:pt idx="5">
                  <c:v>-4.7341777668932966E-2</c:v>
                </c:pt>
                <c:pt idx="6">
                  <c:v>-5.6810133202719562E-2</c:v>
                </c:pt>
              </c:numCache>
            </c:numRef>
          </c:val>
          <c:smooth val="0"/>
          <c:extLst>
            <c:ext xmlns:c16="http://schemas.microsoft.com/office/drawing/2014/chart" uri="{C3380CC4-5D6E-409C-BE32-E72D297353CC}">
              <c16:uniqueId val="{00000007-8FE7-44FE-B3C7-AA1535F7B0E8}"/>
            </c:ext>
          </c:extLst>
        </c:ser>
        <c:ser>
          <c:idx val="12"/>
          <c:order val="8"/>
          <c:tx>
            <c:strRef>
              <c:f>'[TCMC_Financial Analysis_10.16.25.xlsx]Performance Trends'!$L$12</c:f>
              <c:strCache>
                <c:ptCount val="1"/>
                <c:pt idx="0">
                  <c:v>Days Cash on Hand</c:v>
                </c:pt>
              </c:strCache>
            </c:strRef>
          </c:tx>
          <c:spPr>
            <a:ln w="25400">
              <a:solidFill>
                <a:schemeClr val="accent3"/>
              </a:solidFill>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Trends'!$L$13:$L$19</c:f>
              <c:numCache>
                <c:formatCode>0%</c:formatCode>
                <c:ptCount val="7"/>
                <c:pt idx="0">
                  <c:v>0</c:v>
                </c:pt>
                <c:pt idx="1">
                  <c:v>-8.7918540791810995E-2</c:v>
                </c:pt>
                <c:pt idx="2">
                  <c:v>-0.17583708158362199</c:v>
                </c:pt>
                <c:pt idx="3">
                  <c:v>-0.26375562237543299</c:v>
                </c:pt>
                <c:pt idx="4">
                  <c:v>-0.35167416316724398</c:v>
                </c:pt>
                <c:pt idx="5">
                  <c:v>-0.43959270395905498</c:v>
                </c:pt>
                <c:pt idx="6">
                  <c:v>-0.52751124475086597</c:v>
                </c:pt>
              </c:numCache>
            </c:numRef>
          </c:val>
          <c:smooth val="0"/>
          <c:extLst>
            <c:ext xmlns:c16="http://schemas.microsoft.com/office/drawing/2014/chart" uri="{C3380CC4-5D6E-409C-BE32-E72D297353CC}">
              <c16:uniqueId val="{00000008-8FE7-44FE-B3C7-AA1535F7B0E8}"/>
            </c:ext>
          </c:extLst>
        </c:ser>
        <c:ser>
          <c:idx val="3"/>
          <c:order val="9"/>
          <c:tx>
            <c:strRef>
              <c:f>'[TCMC_Financial Analysis_10.16.25.xlsx]Performance Trends'!$M$12</c:f>
              <c:strCache>
                <c:ptCount val="1"/>
                <c:pt idx="0">
                  <c:v>Debt</c:v>
                </c:pt>
              </c:strCache>
            </c:strRef>
          </c:tx>
          <c:spPr>
            <a:ln w="25400">
              <a:solidFill>
                <a:schemeClr val="tx2"/>
              </a:solidFill>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Trends'!$M$13:$M$19</c:f>
              <c:numCache>
                <c:formatCode>0%</c:formatCode>
                <c:ptCount val="7"/>
                <c:pt idx="0">
                  <c:v>0</c:v>
                </c:pt>
                <c:pt idx="1">
                  <c:v>7.6038200876011805E-2</c:v>
                </c:pt>
                <c:pt idx="2">
                  <c:v>0.15207640175202361</c:v>
                </c:pt>
                <c:pt idx="3">
                  <c:v>0.2281146026280354</c:v>
                </c:pt>
                <c:pt idx="4">
                  <c:v>0.30415280350404722</c:v>
                </c:pt>
                <c:pt idx="5">
                  <c:v>0.38019100438005904</c:v>
                </c:pt>
                <c:pt idx="6">
                  <c:v>0.45622920525607086</c:v>
                </c:pt>
              </c:numCache>
            </c:numRef>
          </c:val>
          <c:smooth val="0"/>
          <c:extLst>
            <c:ext xmlns:c16="http://schemas.microsoft.com/office/drawing/2014/chart" uri="{C3380CC4-5D6E-409C-BE32-E72D297353CC}">
              <c16:uniqueId val="{00000009-8FE7-44FE-B3C7-AA1535F7B0E8}"/>
            </c:ext>
          </c:extLst>
        </c:ser>
        <c:ser>
          <c:idx val="10"/>
          <c:order val="10"/>
          <c:tx>
            <c:strRef>
              <c:f>'[TCMC_Financial Analysis_10.16.25.xlsx]Performance Trends'!$N$12</c:f>
              <c:strCache>
                <c:ptCount val="1"/>
                <c:pt idx="0">
                  <c:v>Average Age of Plant</c:v>
                </c:pt>
              </c:strCache>
            </c:strRef>
          </c:tx>
          <c:spPr>
            <a:ln w="25400">
              <a:solidFill>
                <a:schemeClr val="accent2"/>
              </a:solidFill>
            </a:ln>
          </c:spPr>
          <c:marker>
            <c:symbol val="none"/>
          </c:marker>
          <c:cat>
            <c:numRef>
              <c:f>'[TCMC_Financial Analysis_10.16.25.xlsx]Performance Trends'!$B$13:$B$19</c:f>
              <c:numCache>
                <c:formatCode>General</c:formatCode>
                <c:ptCount val="7"/>
                <c:pt idx="0">
                  <c:v>2019</c:v>
                </c:pt>
                <c:pt idx="1">
                  <c:v>2020</c:v>
                </c:pt>
                <c:pt idx="2">
                  <c:v>2021</c:v>
                </c:pt>
                <c:pt idx="3">
                  <c:v>2022</c:v>
                </c:pt>
                <c:pt idx="4">
                  <c:v>2023</c:v>
                </c:pt>
                <c:pt idx="5">
                  <c:v>2024</c:v>
                </c:pt>
                <c:pt idx="6">
                  <c:v>2025</c:v>
                </c:pt>
              </c:numCache>
            </c:numRef>
          </c:cat>
          <c:val>
            <c:numRef>
              <c:f>'[TCMC_Financial Analysis_10.16.25.xlsx]Performance Trends'!$N$13:$N$19</c:f>
              <c:numCache>
                <c:formatCode>0%</c:formatCode>
                <c:ptCount val="7"/>
                <c:pt idx="0">
                  <c:v>0</c:v>
                </c:pt>
                <c:pt idx="1">
                  <c:v>1.0806899733182709E-2</c:v>
                </c:pt>
                <c:pt idx="2">
                  <c:v>2.1613799466365418E-2</c:v>
                </c:pt>
                <c:pt idx="3">
                  <c:v>3.2420699199548125E-2</c:v>
                </c:pt>
                <c:pt idx="4">
                  <c:v>4.3227598932730836E-2</c:v>
                </c:pt>
                <c:pt idx="5">
                  <c:v>5.4034498665913547E-2</c:v>
                </c:pt>
                <c:pt idx="6">
                  <c:v>6.4841398399096251E-2</c:v>
                </c:pt>
              </c:numCache>
            </c:numRef>
          </c:val>
          <c:smooth val="0"/>
          <c:extLst>
            <c:ext xmlns:c16="http://schemas.microsoft.com/office/drawing/2014/chart" uri="{C3380CC4-5D6E-409C-BE32-E72D297353CC}">
              <c16:uniqueId val="{0000000A-8FE7-44FE-B3C7-AA1535F7B0E8}"/>
            </c:ext>
          </c:extLst>
        </c:ser>
        <c:dLbls>
          <c:showLegendKey val="0"/>
          <c:showVal val="0"/>
          <c:showCatName val="0"/>
          <c:showSerName val="0"/>
          <c:showPercent val="0"/>
          <c:showBubbleSize val="0"/>
        </c:dLbls>
        <c:smooth val="0"/>
        <c:axId val="1370492992"/>
        <c:axId val="1370492576"/>
        <c:extLst>
          <c:ext xmlns:c15="http://schemas.microsoft.com/office/drawing/2012/chart" uri="{02D57815-91ED-43cb-92C2-25804820EDAC}">
            <c15:filteredLineSeries>
              <c15:ser>
                <c:idx val="11"/>
                <c:order val="11"/>
                <c:tx>
                  <c:strRef>
                    <c:extLst>
                      <c:ext uri="{02D57815-91ED-43cb-92C2-25804820EDAC}">
                        <c15:formulaRef>
                          <c15:sqref>'[TCMC_Financial Analysis_10.16.25.xlsx]Performance Trends'!$H$12</c15:sqref>
                        </c15:formulaRef>
                      </c:ext>
                    </c:extLst>
                    <c:strCache>
                      <c:ptCount val="1"/>
                      <c:pt idx="0">
                        <c:v>Average Age of Plant</c:v>
                      </c:pt>
                    </c:strCache>
                  </c:strRef>
                </c:tx>
                <c:marker>
                  <c:symbol val="none"/>
                </c:marker>
                <c:cat>
                  <c:numRef>
                    <c:extLst>
                      <c:ext uri="{02D57815-91ED-43cb-92C2-25804820EDAC}">
                        <c15:formulaRef>
                          <c15:sqref>'[TCMC_Financial Analysis_10.16.25.xlsx]Performance Trends'!$B$13:$B$19</c15:sqref>
                        </c15:formulaRef>
                      </c:ext>
                    </c:extLst>
                    <c:numCache>
                      <c:formatCode>General</c:formatCode>
                      <c:ptCount val="7"/>
                      <c:pt idx="0">
                        <c:v>2019</c:v>
                      </c:pt>
                      <c:pt idx="1">
                        <c:v>2020</c:v>
                      </c:pt>
                      <c:pt idx="2">
                        <c:v>2021</c:v>
                      </c:pt>
                      <c:pt idx="3">
                        <c:v>2022</c:v>
                      </c:pt>
                      <c:pt idx="4">
                        <c:v>2023</c:v>
                      </c:pt>
                      <c:pt idx="5">
                        <c:v>2024</c:v>
                      </c:pt>
                      <c:pt idx="6">
                        <c:v>2025</c:v>
                      </c:pt>
                    </c:numCache>
                  </c:numRef>
                </c:cat>
                <c:val>
                  <c:numRef>
                    <c:extLst>
                      <c:ext uri="{02D57815-91ED-43cb-92C2-25804820EDAC}">
                        <c15:formulaRef>
                          <c15:sqref>'[TCMC_Financial Analysis_10.16.25.xlsx]Performance Trends'!$H$13:$H$19</c15:sqref>
                        </c15:formulaRef>
                      </c:ext>
                    </c:extLst>
                    <c:numCache>
                      <c:formatCode>0.00%</c:formatCode>
                      <c:ptCount val="7"/>
                      <c:pt idx="0">
                        <c:v>0</c:v>
                      </c:pt>
                      <c:pt idx="1">
                        <c:v>0.15842696241871299</c:v>
                      </c:pt>
                      <c:pt idx="2">
                        <c:v>0.23751209861228995</c:v>
                      </c:pt>
                      <c:pt idx="3">
                        <c:v>-0.15428000018481619</c:v>
                      </c:pt>
                      <c:pt idx="4">
                        <c:v>-9.7659173331539659E-2</c:v>
                      </c:pt>
                      <c:pt idx="5">
                        <c:v>4.5756343192848877E-4</c:v>
                      </c:pt>
                      <c:pt idx="6">
                        <c:v>6.4841398399096251E-2</c:v>
                      </c:pt>
                    </c:numCache>
                  </c:numRef>
                </c:val>
                <c:smooth val="0"/>
                <c:extLst>
                  <c:ext xmlns:c16="http://schemas.microsoft.com/office/drawing/2014/chart" uri="{C3380CC4-5D6E-409C-BE32-E72D297353CC}">
                    <c16:uniqueId val="{0000000B-8FE7-44FE-B3C7-AA1535F7B0E8}"/>
                  </c:ext>
                </c:extLst>
              </c15:ser>
            </c15:filteredLineSeries>
          </c:ext>
        </c:extLst>
      </c:lineChart>
      <c:catAx>
        <c:axId val="1370492992"/>
        <c:scaling>
          <c:orientation val="minMax"/>
        </c:scaling>
        <c:delete val="0"/>
        <c:axPos val="b"/>
        <c:numFmt formatCode="General" sourceLinked="1"/>
        <c:majorTickMark val="none"/>
        <c:minorTickMark val="none"/>
        <c:tickLblPos val="low"/>
        <c:spPr>
          <a:noFill/>
          <a:ln w="9525" cap="flat" cmpd="sng" algn="ctr">
            <a:solidFill>
              <a:sysClr val="window" lastClr="FFFFFF"/>
            </a:solidFill>
            <a:round/>
          </a:ln>
          <a:effectLst/>
        </c:spPr>
        <c:txPr>
          <a:bodyPr rot="-60000000" vert="horz"/>
          <a:lstStyle/>
          <a:p>
            <a:pPr>
              <a:defRPr/>
            </a:pPr>
            <a:endParaRPr lang="en-US"/>
          </a:p>
        </c:txPr>
        <c:crossAx val="1370492576"/>
        <c:crosses val="autoZero"/>
        <c:auto val="1"/>
        <c:lblAlgn val="ctr"/>
        <c:lblOffset val="100"/>
        <c:noMultiLvlLbl val="0"/>
      </c:catAx>
      <c:valAx>
        <c:axId val="1370492576"/>
        <c:scaling>
          <c:orientation val="minMax"/>
          <c:max val="0.75000000000000011"/>
          <c:min val="-0.75000000000000011"/>
        </c:scaling>
        <c:delete val="1"/>
        <c:axPos val="l"/>
        <c:numFmt formatCode="0.0%" sourceLinked="0"/>
        <c:majorTickMark val="out"/>
        <c:minorTickMark val="none"/>
        <c:tickLblPos val="nextTo"/>
        <c:crossAx val="1370492992"/>
        <c:crosses val="autoZero"/>
        <c:crossBetween val="between"/>
      </c:valAx>
      <c:spPr>
        <a:ln>
          <a:solidFill>
            <a:schemeClr val="tx1"/>
          </a:solidFill>
        </a:ln>
      </c:spPr>
    </c:plotArea>
    <c:plotVisOnly val="1"/>
    <c:dispBlanksAs val="gap"/>
    <c:showDLblsOverMax val="0"/>
    <c:extLst/>
  </c:chart>
  <c:spPr>
    <a:ln>
      <a:noFill/>
    </a:ln>
  </c:spPr>
  <c:txPr>
    <a:bodyPr/>
    <a:lstStyle/>
    <a:p>
      <a:pPr>
        <a:defRPr>
          <a:solidFill>
            <a:sysClr val="windowText" lastClr="000000"/>
          </a:solidFill>
          <a:latin typeface="Book Antiqua" panose="02040602050305030304" pitchFamily="18" charset="0"/>
        </a:defRPr>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5F1A3F-3647-4843-90D3-AF5265182AC9}" type="datetimeFigureOut">
              <a:rPr lang="en-US" smtClean="0"/>
              <a:t>10/28/25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89FE5-E16C-4E1C-83D4-9F20B05E86AE}" type="slidenum">
              <a:rPr lang="en-US" smtClean="0"/>
              <a:t>‹#›</a:t>
            </a:fld>
            <a:endParaRPr lang="en-US"/>
          </a:p>
        </p:txBody>
      </p:sp>
    </p:spTree>
    <p:extLst>
      <p:ext uri="{BB962C8B-B14F-4D97-AF65-F5344CB8AC3E}">
        <p14:creationId xmlns:p14="http://schemas.microsoft.com/office/powerpoint/2010/main" val="1845956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89FE5-E16C-4E1C-83D4-9F20B05E86AE}" type="slidenum">
              <a:rPr lang="en-US" smtClean="0"/>
              <a:t>1</a:t>
            </a:fld>
            <a:endParaRPr lang="en-US"/>
          </a:p>
        </p:txBody>
      </p:sp>
    </p:spTree>
    <p:extLst>
      <p:ext uri="{BB962C8B-B14F-4D97-AF65-F5344CB8AC3E}">
        <p14:creationId xmlns:p14="http://schemas.microsoft.com/office/powerpoint/2010/main" val="61780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DD3C2-72C7-8D04-7A76-C99D342B3A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609431-D905-180B-25F0-A31241B3DC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485D92-C486-8B3E-CCA3-4F19C91D9E5E}"/>
              </a:ext>
            </a:extLst>
          </p:cNvPr>
          <p:cNvSpPr>
            <a:spLocks noGrp="1"/>
          </p:cNvSpPr>
          <p:nvPr>
            <p:ph type="body" idx="1"/>
          </p:nvPr>
        </p:nvSpPr>
        <p:spPr/>
        <p:txBody>
          <a:bodyPr/>
          <a:lstStyle/>
          <a:p>
            <a:endParaRPr lang="en-US">
              <a:cs typeface="Arial"/>
            </a:endParaRPr>
          </a:p>
        </p:txBody>
      </p:sp>
    </p:spTree>
    <p:extLst>
      <p:ext uri="{BB962C8B-B14F-4D97-AF65-F5344CB8AC3E}">
        <p14:creationId xmlns:p14="http://schemas.microsoft.com/office/powerpoint/2010/main" val="1982762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89FE5-E16C-4E1C-83D4-9F20B05E86AE}" type="slidenum">
              <a:rPr lang="en-US" smtClean="0"/>
              <a:t>4</a:t>
            </a:fld>
            <a:endParaRPr lang="en-US"/>
          </a:p>
        </p:txBody>
      </p:sp>
    </p:spTree>
    <p:extLst>
      <p:ext uri="{BB962C8B-B14F-4D97-AF65-F5344CB8AC3E}">
        <p14:creationId xmlns:p14="http://schemas.microsoft.com/office/powerpoint/2010/main" val="395511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en-US"/>
          </a:p>
        </p:txBody>
      </p:sp>
      <p:sp>
        <p:nvSpPr>
          <p:cNvPr id="5" name="Date Placeholder 4"/>
          <p:cNvSpPr>
            <a:spLocks noGrp="1"/>
          </p:cNvSpPr>
          <p:nvPr>
            <p:ph type="dt" idx="10"/>
          </p:nvPr>
        </p:nvSpPr>
        <p:spPr/>
        <p:txBody>
          <a:bodyPr/>
          <a:lstStyle/>
          <a:p>
            <a:pPr defTabSz="883874">
              <a:defRPr/>
            </a:pPr>
            <a:fld id="{99F06632-F1FD-4828-9968-9051FAC57F07}" type="datetime1">
              <a:rPr lang="en-US" sz="1200">
                <a:solidFill>
                  <a:srgbClr val="000000"/>
                </a:solidFill>
              </a:rPr>
              <a:pPr defTabSz="883874">
                <a:defRPr/>
              </a:pPr>
              <a:t>10/28/25</a:t>
            </a:fld>
            <a:endParaRPr lang="en-US" sz="1200">
              <a:solidFill>
                <a:srgbClr val="000000"/>
              </a:solidFill>
            </a:endParaRPr>
          </a:p>
        </p:txBody>
      </p:sp>
    </p:spTree>
    <p:extLst>
      <p:ext uri="{BB962C8B-B14F-4D97-AF65-F5344CB8AC3E}">
        <p14:creationId xmlns:p14="http://schemas.microsoft.com/office/powerpoint/2010/main" val="8298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89FE5-E16C-4E1C-83D4-9F20B05E86AE}" type="slidenum">
              <a:rPr lang="en-US" smtClean="0"/>
              <a:t>6</a:t>
            </a:fld>
            <a:endParaRPr lang="en-US"/>
          </a:p>
        </p:txBody>
      </p:sp>
    </p:spTree>
    <p:extLst>
      <p:ext uri="{BB962C8B-B14F-4D97-AF65-F5344CB8AC3E}">
        <p14:creationId xmlns:p14="http://schemas.microsoft.com/office/powerpoint/2010/main" val="22890373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_Slide">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A9141193-8136-BD71-5067-F12D2AAF268B}"/>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12" name="Do not remove" hidden="1">
            <a:extLst>
              <a:ext uri="{FF2B5EF4-FFF2-40B4-BE49-F238E27FC236}">
                <a16:creationId xmlns:a16="http://schemas.microsoft.com/office/drawing/2014/main" id="{858ADC30-1DAA-F22D-6600-EF3AF873AA6D}"/>
              </a:ext>
            </a:extLst>
          </p:cNvPr>
          <p:cNvSpPr/>
          <p:nvPr>
            <p:custDataLst>
              <p:tags r:id="rId1"/>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5" name="Group 14">
            <a:extLst>
              <a:ext uri="{FF2B5EF4-FFF2-40B4-BE49-F238E27FC236}">
                <a16:creationId xmlns:a16="http://schemas.microsoft.com/office/drawing/2014/main" id="{DD260A03-DDB2-4D32-F51A-939DC1A267AA}"/>
              </a:ext>
            </a:extLst>
          </p:cNvPr>
          <p:cNvGrpSpPr/>
          <p:nvPr/>
        </p:nvGrpSpPr>
        <p:grpSpPr>
          <a:xfrm>
            <a:off x="740570" y="6160696"/>
            <a:ext cx="2778311" cy="1101058"/>
            <a:chOff x="740569" y="6160696"/>
            <a:chExt cx="2778311" cy="1101058"/>
          </a:xfrm>
        </p:grpSpPr>
        <p:pic>
          <p:nvPicPr>
            <p:cNvPr id="10" name="Picture 3"/>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1" name="Rectangle 10"/>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sp>
        <p:nvSpPr>
          <p:cNvPr id="7" name="Picture Placeholder 6">
            <a:extLst>
              <a:ext uri="{FF2B5EF4-FFF2-40B4-BE49-F238E27FC236}">
                <a16:creationId xmlns:a16="http://schemas.microsoft.com/office/drawing/2014/main" id="{D53902A3-C1AB-0532-8B8A-2B36D3CCFACD}"/>
              </a:ext>
            </a:extLst>
          </p:cNvPr>
          <p:cNvSpPr>
            <a:spLocks noGrp="1" noChangeAspect="1"/>
          </p:cNvSpPr>
          <p:nvPr>
            <p:ph type="pic" sz="quarter" idx="14" hasCustomPrompt="1"/>
          </p:nvPr>
        </p:nvSpPr>
        <p:spPr>
          <a:xfrm>
            <a:off x="800100" y="1173778"/>
            <a:ext cx="2508786" cy="2505455"/>
          </a:xfrm>
          <a:prstGeom prst="rect">
            <a:avLst/>
          </a:prstGeom>
          <a:ln>
            <a:noFill/>
          </a:ln>
        </p:spPr>
        <p:txBody>
          <a:bodyPr anchor="ctr"/>
          <a:lstStyle>
            <a:lvl1pPr marL="0" indent="0" algn="ctr">
              <a:buFont typeface="Arial" panose="020B0604020202020204" pitchFamily="34" charset="0"/>
              <a:buNone/>
              <a:defRPr sz="1553">
                <a:solidFill>
                  <a:srgbClr val="FF0000"/>
                </a:solidFill>
              </a:defRPr>
            </a:lvl1pPr>
          </a:lstStyle>
          <a:p>
            <a:r>
              <a:rPr lang="en-US"/>
              <a:t>Copy transaction type graphic from side and right click and paste with destination.</a:t>
            </a:r>
          </a:p>
        </p:txBody>
      </p:sp>
      <p:sp>
        <p:nvSpPr>
          <p:cNvPr id="8" name="Picture Placeholder 7">
            <a:extLst>
              <a:ext uri="{FF2B5EF4-FFF2-40B4-BE49-F238E27FC236}">
                <a16:creationId xmlns:a16="http://schemas.microsoft.com/office/drawing/2014/main" id="{556299C2-B652-32A2-1330-63BE20592F75}"/>
              </a:ext>
            </a:extLst>
          </p:cNvPr>
          <p:cNvSpPr>
            <a:spLocks noGrp="1"/>
          </p:cNvSpPr>
          <p:nvPr>
            <p:ph type="pic" sz="quarter" idx="15" hasCustomPrompt="1"/>
          </p:nvPr>
        </p:nvSpPr>
        <p:spPr>
          <a:xfrm>
            <a:off x="6101197" y="2967400"/>
            <a:ext cx="3273552" cy="704088"/>
          </a:xfrm>
          <a:prstGeom prst="rect">
            <a:avLst/>
          </a:prstGeom>
          <a:ln>
            <a:noFill/>
          </a:ln>
        </p:spPr>
        <p:txBody>
          <a:bodyPr anchor="ctr"/>
          <a:lstStyle>
            <a:lvl1pPr marL="0" indent="0" algn="ctr">
              <a:buNone/>
              <a:defRPr sz="1359">
                <a:solidFill>
                  <a:srgbClr val="FF0000"/>
                </a:solidFill>
              </a:defRPr>
            </a:lvl1pPr>
          </a:lstStyle>
          <a:p>
            <a:r>
              <a:rPr lang="en-US"/>
              <a:t>Click button to insert logo from file or right click to paste from side as destination theme</a:t>
            </a:r>
          </a:p>
        </p:txBody>
      </p:sp>
      <p:sp>
        <p:nvSpPr>
          <p:cNvPr id="13" name="Table Placeholder 12">
            <a:extLst>
              <a:ext uri="{FF2B5EF4-FFF2-40B4-BE49-F238E27FC236}">
                <a16:creationId xmlns:a16="http://schemas.microsoft.com/office/drawing/2014/main" id="{3A7DA861-668E-4E18-863A-B41B2068A605}"/>
              </a:ext>
            </a:extLst>
          </p:cNvPr>
          <p:cNvSpPr>
            <a:spLocks noGrp="1"/>
          </p:cNvSpPr>
          <p:nvPr>
            <p:ph type="tbl" sz="quarter" idx="16" hasCustomPrompt="1"/>
          </p:nvPr>
        </p:nvSpPr>
        <p:spPr>
          <a:xfrm>
            <a:off x="5211097" y="6622701"/>
            <a:ext cx="4163654" cy="704088"/>
          </a:xfrm>
          <a:prstGeom prst="rect">
            <a:avLst/>
          </a:prstGeom>
        </p:spPr>
        <p:txBody>
          <a:bodyPr anchor="ctr"/>
          <a:lstStyle>
            <a:lvl1pPr marL="0" indent="0" algn="ctr">
              <a:buNone/>
              <a:defRPr sz="1941">
                <a:solidFill>
                  <a:srgbClr val="FF0000"/>
                </a:solidFill>
              </a:defRPr>
            </a:lvl1pPr>
          </a:lstStyle>
          <a:p>
            <a:r>
              <a:rPr lang="en-US"/>
              <a:t>Juniper Contacts</a:t>
            </a:r>
          </a:p>
        </p:txBody>
      </p:sp>
      <p:sp>
        <p:nvSpPr>
          <p:cNvPr id="4" name="Text Placeholder 3">
            <a:extLst>
              <a:ext uri="{FF2B5EF4-FFF2-40B4-BE49-F238E27FC236}">
                <a16:creationId xmlns:a16="http://schemas.microsoft.com/office/drawing/2014/main" id="{069B7C04-8F73-9C60-CEF0-547CABB53254}"/>
              </a:ext>
            </a:extLst>
          </p:cNvPr>
          <p:cNvSpPr>
            <a:spLocks noGrp="1"/>
          </p:cNvSpPr>
          <p:nvPr>
            <p:ph type="body" sz="quarter" idx="17" hasCustomPrompt="1"/>
          </p:nvPr>
        </p:nvSpPr>
        <p:spPr>
          <a:xfrm>
            <a:off x="809016" y="3901909"/>
            <a:ext cx="8565733" cy="704088"/>
          </a:xfrm>
          <a:prstGeom prst="rect">
            <a:avLst/>
          </a:prstGeom>
        </p:spPr>
        <p:txBody>
          <a:bodyPr anchor="ctr"/>
          <a:lstStyle>
            <a:lvl1pPr marL="0" indent="0">
              <a:buNone/>
              <a:defRPr sz="1941" b="1">
                <a:solidFill>
                  <a:srgbClr val="FF0000"/>
                </a:solidFill>
                <a:latin typeface="+mj-lt"/>
              </a:defRPr>
            </a:lvl1pPr>
          </a:lstStyle>
          <a:p>
            <a:pPr lvl="0"/>
            <a:r>
              <a:rPr lang="en-US" sz="1941"/>
              <a:t>PRESENTATION TITLE</a:t>
            </a:r>
            <a:endParaRPr lang="en-US"/>
          </a:p>
        </p:txBody>
      </p:sp>
      <p:sp>
        <p:nvSpPr>
          <p:cNvPr id="3" name="Text Placeholder 18">
            <a:extLst>
              <a:ext uri="{FF2B5EF4-FFF2-40B4-BE49-F238E27FC236}">
                <a16:creationId xmlns:a16="http://schemas.microsoft.com/office/drawing/2014/main" id="{2F86141F-BCC0-93A6-CD1E-7593062A3D60}"/>
              </a:ext>
            </a:extLst>
          </p:cNvPr>
          <p:cNvSpPr>
            <a:spLocks noGrp="1"/>
          </p:cNvSpPr>
          <p:nvPr>
            <p:ph type="body" sz="quarter" idx="11" hasCustomPrompt="1"/>
          </p:nvPr>
        </p:nvSpPr>
        <p:spPr>
          <a:xfrm>
            <a:off x="7217663" y="758952"/>
            <a:ext cx="2224785" cy="307848"/>
          </a:xfrm>
          <a:prstGeom prst="rect">
            <a:avLst/>
          </a:prstGeom>
        </p:spPr>
        <p:txBody>
          <a:bodyPr anchor="ctr"/>
          <a:lstStyle>
            <a:lvl1pPr marL="0" indent="0" algn="r">
              <a:buNone/>
              <a:defRPr sz="1359" b="1" i="0" baseline="0">
                <a:solidFill>
                  <a:srgbClr val="FF0000"/>
                </a:solidFill>
                <a:latin typeface="Book Antiqua" panose="02040602050305030304" pitchFamily="18" charset="0"/>
              </a:defRPr>
            </a:lvl1pPr>
          </a:lstStyle>
          <a:p>
            <a:pPr lvl="0"/>
            <a:r>
              <a:rPr lang="en-US" sz="1359">
                <a:latin typeface="Book Antiqua" panose="02040602050305030304" pitchFamily="18" charset="0"/>
              </a:rPr>
              <a:t>Month Day, 202X</a:t>
            </a:r>
          </a:p>
        </p:txBody>
      </p:sp>
      <p:sp>
        <p:nvSpPr>
          <p:cNvPr id="2" name="Text Placeholder 3">
            <a:extLst>
              <a:ext uri="{FF2B5EF4-FFF2-40B4-BE49-F238E27FC236}">
                <a16:creationId xmlns:a16="http://schemas.microsoft.com/office/drawing/2014/main" id="{3F77E19E-2691-30AA-FC68-87A73C91E93E}"/>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5" name="Do not remove" hidden="1">
            <a:extLst>
              <a:ext uri="{FF2B5EF4-FFF2-40B4-BE49-F238E27FC236}">
                <a16:creationId xmlns:a16="http://schemas.microsoft.com/office/drawing/2014/main" id="{B3C952F2-202E-485D-9F54-56834A15D91F}"/>
              </a:ext>
            </a:extLst>
          </p:cNvPr>
          <p:cNvSpPr/>
          <p:nvPr>
            <p:custDataLst>
              <p:tags r:id="rId2"/>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6" name="Group 15">
            <a:extLst>
              <a:ext uri="{FF2B5EF4-FFF2-40B4-BE49-F238E27FC236}">
                <a16:creationId xmlns:a16="http://schemas.microsoft.com/office/drawing/2014/main" id="{A1B261BC-A637-FA34-DEB8-E5AFBA9A9420}"/>
              </a:ext>
            </a:extLst>
          </p:cNvPr>
          <p:cNvGrpSpPr/>
          <p:nvPr/>
        </p:nvGrpSpPr>
        <p:grpSpPr>
          <a:xfrm>
            <a:off x="740570" y="6160696"/>
            <a:ext cx="2778311" cy="1101058"/>
            <a:chOff x="740569" y="6160696"/>
            <a:chExt cx="2778311" cy="1101058"/>
          </a:xfrm>
        </p:grpSpPr>
        <p:pic>
          <p:nvPicPr>
            <p:cNvPr id="17" name="Picture 3">
              <a:extLst>
                <a:ext uri="{FF2B5EF4-FFF2-40B4-BE49-F238E27FC236}">
                  <a16:creationId xmlns:a16="http://schemas.microsoft.com/office/drawing/2014/main" id="{EB05941E-4FFA-012B-F046-D5FB8C7CF2C8}"/>
                </a:ext>
              </a:extLst>
            </p:cNvPr>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8" name="Rectangle 17">
              <a:extLst>
                <a:ext uri="{FF2B5EF4-FFF2-40B4-BE49-F238E27FC236}">
                  <a16:creationId xmlns:a16="http://schemas.microsoft.com/office/drawing/2014/main" id="{DD20AD66-F91A-D6D2-BBF7-BCE2035D33B3}"/>
                </a:ext>
              </a:extLst>
            </p:cNvPr>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pic>
        <p:nvPicPr>
          <p:cNvPr id="34" name="Graphic 33">
            <a:extLst>
              <a:ext uri="{FF2B5EF4-FFF2-40B4-BE49-F238E27FC236}">
                <a16:creationId xmlns:a16="http://schemas.microsoft.com/office/drawing/2014/main" id="{AF9FA223-7E38-9DEE-BC20-A0EBE3AEF701}"/>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6516" y="1173778"/>
            <a:ext cx="2522370" cy="2540652"/>
          </a:xfrm>
          <a:prstGeom prst="rect">
            <a:avLst/>
          </a:prstGeom>
        </p:spPr>
      </p:pic>
    </p:spTree>
    <p:extLst>
      <p:ext uri="{BB962C8B-B14F-4D97-AF65-F5344CB8AC3E}">
        <p14:creationId xmlns:p14="http://schemas.microsoft.com/office/powerpoint/2010/main" val="3136417608"/>
      </p:ext>
    </p:extLst>
  </p:cSld>
  <p:clrMapOvr>
    <a:masterClrMapping/>
  </p:clrMapOvr>
  <p:extLst>
    <p:ext uri="{DCECCB84-F9BA-43D5-87BE-67443E8EF086}">
      <p15:sldGuideLst xmlns:p15="http://schemas.microsoft.com/office/powerpoint/2012/main">
        <p15:guide id="1" orient="horz" pos="4560">
          <p15:clr>
            <a:srgbClr val="FBAE40"/>
          </p15:clr>
        </p15:guide>
        <p15:guide id="2" pos="50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3" name="Do not remove" hidden="1">
            <a:extLst>
              <a:ext uri="{FF2B5EF4-FFF2-40B4-BE49-F238E27FC236}">
                <a16:creationId xmlns:a16="http://schemas.microsoft.com/office/drawing/2014/main" id="{E91A9F81-DCA7-DD6F-3501-94E08EFF980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5" name="Line 13"/>
          <p:cNvSpPr>
            <a:spLocks noChangeShapeType="1"/>
          </p:cNvSpPr>
          <p:nvPr/>
        </p:nvSpPr>
        <p:spPr bwMode="auto">
          <a:xfrm>
            <a:off x="685801" y="7467600"/>
            <a:ext cx="8869680" cy="0"/>
          </a:xfrm>
          <a:prstGeom prst="line">
            <a:avLst/>
          </a:prstGeom>
          <a:noFill/>
          <a:ln w="19050">
            <a:solidFill>
              <a:srgbClr val="C0C0C0"/>
            </a:solidFill>
            <a:round/>
            <a:headEnd/>
            <a:tailEnd/>
          </a:ln>
          <a:effectLst/>
        </p:spPr>
        <p:txBody>
          <a:bodyPr/>
          <a:lstStyle/>
          <a:p>
            <a:endParaRPr lang="en-US" sz="1765">
              <a:solidFill>
                <a:srgbClr val="000000"/>
              </a:solidFill>
              <a:latin typeface="+mj-lt"/>
            </a:endParaRPr>
          </a:p>
        </p:txBody>
      </p:sp>
      <p:sp>
        <p:nvSpPr>
          <p:cNvPr id="6" name="Content Placeholder 7">
            <a:extLst>
              <a:ext uri="{FF2B5EF4-FFF2-40B4-BE49-F238E27FC236}">
                <a16:creationId xmlns:a16="http://schemas.microsoft.com/office/drawing/2014/main" id="{F7B65407-A118-914C-3373-5F5319D78248}"/>
              </a:ext>
            </a:extLst>
          </p:cNvPr>
          <p:cNvSpPr>
            <a:spLocks noGrp="1"/>
          </p:cNvSpPr>
          <p:nvPr>
            <p:ph sz="quarter" idx="12" hasCustomPrompt="1"/>
          </p:nvPr>
        </p:nvSpPr>
        <p:spPr>
          <a:xfrm>
            <a:off x="685802" y="619431"/>
            <a:ext cx="8780096" cy="5383383"/>
          </a:xfrm>
          <a:prstGeom prst="rect">
            <a:avLst/>
          </a:prstGeom>
        </p:spPr>
        <p:txBody>
          <a:bodyPr anchor="ctr"/>
          <a:lstStyle>
            <a:lvl1pPr marL="0" indent="0" algn="ctr">
              <a:buNone/>
              <a:defRPr>
                <a:solidFill>
                  <a:srgbClr val="FF0000"/>
                </a:solidFill>
                <a:latin typeface="+mj-lt"/>
              </a:defRPr>
            </a:lvl1pPr>
            <a:lvl5pPr>
              <a:defRPr/>
            </a:lvl5pPr>
          </a:lstStyle>
          <a:p>
            <a:pPr lvl="0"/>
            <a:r>
              <a:rPr lang="en-US"/>
              <a:t>INSERT TABLE OF CONTENTS</a:t>
            </a:r>
          </a:p>
        </p:txBody>
      </p:sp>
      <p:sp>
        <p:nvSpPr>
          <p:cNvPr id="4" name="Rectangle 6">
            <a:extLst>
              <a:ext uri="{FF2B5EF4-FFF2-40B4-BE49-F238E27FC236}">
                <a16:creationId xmlns:a16="http://schemas.microsoft.com/office/drawing/2014/main" id="{E43ABF32-0977-8961-F2D0-0DF107786D25}"/>
              </a:ext>
            </a:extLst>
          </p:cNvPr>
          <p:cNvSpPr>
            <a:spLocks noChangeArrowheads="1"/>
          </p:cNvSpPr>
          <p:nvPr/>
        </p:nvSpPr>
        <p:spPr bwMode="auto">
          <a:xfrm>
            <a:off x="685800" y="6019800"/>
            <a:ext cx="886968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74" tIns="50938" rIns="101874" bIns="50938"/>
          <a:lstStyle/>
          <a:p>
            <a:pPr marL="0" indent="0" algn="just" defTabSz="1017597" eaLnBrk="0" hangingPunct="0">
              <a:lnSpc>
                <a:spcPct val="110000"/>
              </a:lnSpc>
              <a:spcBef>
                <a:spcPct val="70000"/>
              </a:spcBef>
              <a:buClr>
                <a:srgbClr val="C0C0C0"/>
              </a:buClr>
              <a:buSzPct val="92000"/>
            </a:pPr>
            <a:r>
              <a:rPr lang="en-US" sz="700" noProof="1">
                <a:solidFill>
                  <a:srgbClr val="000000"/>
                </a:solidFill>
                <a:latin typeface="+mj-lt"/>
              </a:rPr>
              <a:t>This presentation was prepared exclusively for the benefit and internal use of the Juniper Advisory client to whom it is directly addressed and delivered (including such client’s subsidiaries, the “Company”) in order to assist the Company in evaluating, on a preliminary basis, the feasibility of a possible transaction or transactions and does not carry any right of publication or disclosure, in whole or in part, to any other party.</a:t>
            </a:r>
            <a:r>
              <a:rPr lang="en-US" sz="700">
                <a:solidFill>
                  <a:srgbClr val="000000"/>
                </a:solidFill>
                <a:latin typeface="+mj-lt"/>
              </a:rPr>
              <a:t>  </a:t>
            </a:r>
            <a:r>
              <a:rPr lang="en-US" sz="700" noProof="1">
                <a:solidFill>
                  <a:srgbClr val="000000"/>
                </a:solidFill>
                <a:latin typeface="+mj-lt"/>
              </a:rPr>
              <a:t>This presentation is for discussion purposes only and is incomplete without reference to, and should be viewed solely in conjunction with, the oral briefing provided by Juniper Advisory.</a:t>
            </a:r>
            <a:r>
              <a:rPr lang="en-US" sz="700">
                <a:solidFill>
                  <a:srgbClr val="000000"/>
                </a:solidFill>
                <a:latin typeface="+mj-lt"/>
              </a:rPr>
              <a:t>  </a:t>
            </a:r>
            <a:r>
              <a:rPr lang="en-US" sz="700" noProof="1">
                <a:solidFill>
                  <a:srgbClr val="000000"/>
                </a:solidFill>
                <a:latin typeface="+mj-lt"/>
              </a:rPr>
              <a:t>Neither this presentation nor any of its contents may be disclosed or used for any other purpose without the prior written consent of Juniper Advisory.</a:t>
            </a:r>
            <a:r>
              <a:rPr lang="en-US" sz="700">
                <a:solidFill>
                  <a:srgbClr val="000000"/>
                </a:solidFill>
                <a:latin typeface="+mj-lt"/>
              </a:rPr>
              <a:t>  </a:t>
            </a:r>
            <a:r>
              <a:rPr lang="en-US" sz="700" noProof="1">
                <a:solidFill>
                  <a:srgbClr val="000000"/>
                </a:solidFill>
                <a:latin typeface="+mj-lt"/>
              </a:rPr>
              <a:t>The information in this presentation is based upon any management forecasts supplied to us and reflects prevailing conditions and our views as of this date, all of which are accordingly subject to change.</a:t>
            </a:r>
            <a:r>
              <a:rPr lang="en-US" sz="700">
                <a:solidFill>
                  <a:srgbClr val="000000"/>
                </a:solidFill>
                <a:latin typeface="+mj-lt"/>
              </a:rPr>
              <a:t>  </a:t>
            </a:r>
            <a:r>
              <a:rPr lang="en-US" sz="700" noProof="1">
                <a:solidFill>
                  <a:srgbClr val="000000"/>
                </a:solidFill>
                <a:latin typeface="+mj-lt"/>
              </a:rPr>
              <a:t>Juniper Advisory’s opinions and estimates constitute Juniper Advisory’s judgment and should be regarded as indicative, preliminary and for illustrative purposes only.</a:t>
            </a:r>
            <a:r>
              <a:rPr lang="en-US" sz="700">
                <a:solidFill>
                  <a:srgbClr val="000000"/>
                </a:solidFill>
                <a:latin typeface="+mj-lt"/>
              </a:rPr>
              <a:t>  </a:t>
            </a:r>
            <a:r>
              <a:rPr lang="en-US" sz="700" noProof="1">
                <a:solidFill>
                  <a:srgbClr val="000000"/>
                </a:solidFill>
                <a:latin typeface="+mj-lt"/>
              </a:rPr>
              <a:t>In preparing this presentation, we have relied upon and assumed, without independent verification, the accuracy and completeness of all information available from public sources or which was provided to us by or on behalf of the Company or which was otherwise reviewed by us.</a:t>
            </a:r>
            <a:r>
              <a:rPr lang="en-US" sz="700">
                <a:solidFill>
                  <a:srgbClr val="000000"/>
                </a:solidFill>
                <a:latin typeface="+mj-lt"/>
              </a:rPr>
              <a:t>  </a:t>
            </a:r>
            <a:r>
              <a:rPr lang="en-US" sz="700" noProof="1">
                <a:solidFill>
                  <a:srgbClr val="000000"/>
                </a:solidFill>
                <a:latin typeface="+mj-lt"/>
              </a:rPr>
              <a:t>In addition, our analyses are not and do not purport to be appraisals of the assets, stock, or business of the Company or any other entity.</a:t>
            </a:r>
            <a:r>
              <a:rPr lang="en-US" sz="700">
                <a:solidFill>
                  <a:srgbClr val="000000"/>
                </a:solidFill>
                <a:latin typeface="+mj-lt"/>
              </a:rPr>
              <a:t>  </a:t>
            </a:r>
            <a:r>
              <a:rPr lang="en-US" sz="700" noProof="1">
                <a:solidFill>
                  <a:srgbClr val="000000"/>
                </a:solidFill>
                <a:latin typeface="+mj-lt"/>
              </a:rPr>
              <a:t>Juniper Advisory makes no representations as to the actual value which may be received in connection with a transaction nor the legal, tax or accounting effects of consummating a transaction.</a:t>
            </a:r>
            <a:r>
              <a:rPr lang="en-US" sz="700">
                <a:solidFill>
                  <a:srgbClr val="000000"/>
                </a:solidFill>
                <a:latin typeface="+mj-lt"/>
              </a:rPr>
              <a:t>  </a:t>
            </a:r>
            <a:r>
              <a:rPr lang="en-US" sz="700" noProof="1">
                <a:solidFill>
                  <a:srgbClr val="000000"/>
                </a:solidFill>
                <a:latin typeface="+mj-lt"/>
              </a:rPr>
              <a:t>Unless expressly contemplated hereby, the information in this presentation does not take into account the effects of a possible transaction or transactions involving an actual or potential change of control, which may have significant valuation and other effects.</a:t>
            </a:r>
            <a:r>
              <a:rPr lang="en-US" sz="700">
                <a:solidFill>
                  <a:srgbClr val="000000"/>
                </a:solidFill>
                <a:latin typeface="+mj-lt"/>
              </a:rPr>
              <a:t> </a:t>
            </a:r>
            <a:r>
              <a:rPr lang="en-US" sz="700" noProof="1">
                <a:solidFill>
                  <a:srgbClr val="000000"/>
                </a:solidFill>
                <a:latin typeface="+mj-lt"/>
              </a:rPr>
              <a:t>This presentation does not constitute a commitment by any Juniper Advisory entity to underwrite, subscribe for or place any securities or to extend or arrange credit or to provide any other services.</a:t>
            </a:r>
            <a:r>
              <a:rPr lang="en-US" sz="700">
                <a:solidFill>
                  <a:srgbClr val="000000"/>
                </a:solidFill>
                <a:latin typeface="+mj-lt"/>
              </a:rPr>
              <a:t>  </a:t>
            </a:r>
            <a:r>
              <a:rPr lang="en-US" sz="700" noProof="1">
                <a:solidFill>
                  <a:srgbClr val="000000"/>
                </a:solidFill>
                <a:latin typeface="+mj-lt"/>
              </a:rPr>
              <a:t>Juniper Advisory is a marketing name for investment banking businesses of Juniper Advisory </a:t>
            </a:r>
            <a:r>
              <a:rPr lang="en-US" sz="700">
                <a:solidFill>
                  <a:srgbClr val="000000"/>
                </a:solidFill>
                <a:latin typeface="+mj-lt"/>
              </a:rPr>
              <a:t>LLC. </a:t>
            </a:r>
          </a:p>
        </p:txBody>
      </p:sp>
    </p:spTree>
    <p:extLst>
      <p:ext uri="{BB962C8B-B14F-4D97-AF65-F5344CB8AC3E}">
        <p14:creationId xmlns:p14="http://schemas.microsoft.com/office/powerpoint/2010/main" val="3994268271"/>
      </p:ext>
    </p:extLst>
  </p:cSld>
  <p:clrMapOvr>
    <a:masterClrMapping/>
  </p:clrMapOvr>
  <p:extLst>
    <p:ext uri="{DCECCB84-F9BA-43D5-87BE-67443E8EF086}">
      <p15:sldGuideLst xmlns:p15="http://schemas.microsoft.com/office/powerpoint/2012/main">
        <p15:guide id="3" orient="horz" pos="2774">
          <p15:clr>
            <a:srgbClr val="FBAE40"/>
          </p15:clr>
        </p15:guide>
        <p15:guide id="4" pos="47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90456F6C-FB99-19CA-E69C-20075CCEEC17}"/>
              </a:ext>
            </a:extLst>
          </p:cNvPr>
          <p:cNvSpPr/>
          <p:nvPr/>
        </p:nvSpPr>
        <p:spPr>
          <a:xfrm flipH="1">
            <a:off x="6729069" y="362691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1" name="Rectangle 10">
            <a:extLst>
              <a:ext uri="{FF2B5EF4-FFF2-40B4-BE49-F238E27FC236}">
                <a16:creationId xmlns:a16="http://schemas.microsoft.com/office/drawing/2014/main" id="{551CD8D9-9690-5B7D-3DF9-0E7F9EE2AABA}"/>
              </a:ext>
            </a:extLst>
          </p:cNvPr>
          <p:cNvSpPr>
            <a:spLocks noChangeAspect="1"/>
          </p:cNvSpPr>
          <p:nvPr/>
        </p:nvSpPr>
        <p:spPr>
          <a:xfrm>
            <a:off x="4808964" y="384902"/>
            <a:ext cx="4762361" cy="7041112"/>
          </a:xfrm>
          <a:prstGeom prst="rect">
            <a:avLst/>
          </a:prstGeom>
          <a:solidFill>
            <a:srgbClr val="DFDF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2" name="Right Triangle 11">
            <a:extLst>
              <a:ext uri="{FF2B5EF4-FFF2-40B4-BE49-F238E27FC236}">
                <a16:creationId xmlns:a16="http://schemas.microsoft.com/office/drawing/2014/main" id="{31EA7EB1-8250-0FD4-159B-E19BF4EC54BD}"/>
              </a:ext>
            </a:extLst>
          </p:cNvPr>
          <p:cNvSpPr/>
          <p:nvPr/>
        </p:nvSpPr>
        <p:spPr>
          <a:xfrm flipH="1">
            <a:off x="6729069" y="367607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3" name="Right Triangle 12">
            <a:extLst>
              <a:ext uri="{FF2B5EF4-FFF2-40B4-BE49-F238E27FC236}">
                <a16:creationId xmlns:a16="http://schemas.microsoft.com/office/drawing/2014/main" id="{A9F7E568-47BD-F024-CD66-685E2203BAE3}"/>
              </a:ext>
            </a:extLst>
          </p:cNvPr>
          <p:cNvSpPr>
            <a:spLocks noChangeAspect="1"/>
          </p:cNvSpPr>
          <p:nvPr/>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pic>
        <p:nvPicPr>
          <p:cNvPr id="6" name="Picture 3">
            <a:extLst>
              <a:ext uri="{FF2B5EF4-FFF2-40B4-BE49-F238E27FC236}">
                <a16:creationId xmlns:a16="http://schemas.microsoft.com/office/drawing/2014/main" id="{E1E75A59-D6BE-BE15-8FFB-EFB44C4EB143}"/>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8" name="Picture Placeholder 3">
            <a:extLst>
              <a:ext uri="{FF2B5EF4-FFF2-40B4-BE49-F238E27FC236}">
                <a16:creationId xmlns:a16="http://schemas.microsoft.com/office/drawing/2014/main" id="{A858F3BD-1E16-C9A1-1525-CD284715451F}"/>
              </a:ext>
            </a:extLst>
          </p:cNvPr>
          <p:cNvSpPr>
            <a:spLocks noGrp="1"/>
          </p:cNvSpPr>
          <p:nvPr>
            <p:ph type="pic" sz="quarter" idx="11" hasCustomPrompt="1"/>
          </p:nvPr>
        </p:nvSpPr>
        <p:spPr>
          <a:xfrm>
            <a:off x="685801" y="2035176"/>
            <a:ext cx="3474720" cy="3473450"/>
          </a:xfrm>
          <a:prstGeom prst="rect">
            <a:avLst/>
          </a:prstGeom>
        </p:spPr>
        <p:txBody>
          <a:bodyPr anchor="ctr"/>
          <a:lstStyle>
            <a:lvl1pPr marL="0" indent="0" algn="ctr">
              <a:buNone/>
              <a:defRPr sz="1600">
                <a:solidFill>
                  <a:srgbClr val="FF0000"/>
                </a:solidFill>
              </a:defRPr>
            </a:lvl1pPr>
          </a:lstStyle>
          <a:p>
            <a:r>
              <a:rPr lang="en-US"/>
              <a:t>Copy transaction type graphic from side and right click and paste with destination.</a:t>
            </a:r>
          </a:p>
        </p:txBody>
      </p:sp>
      <p:sp>
        <p:nvSpPr>
          <p:cNvPr id="9" name="Text Placeholder 8">
            <a:extLst>
              <a:ext uri="{FF2B5EF4-FFF2-40B4-BE49-F238E27FC236}">
                <a16:creationId xmlns:a16="http://schemas.microsoft.com/office/drawing/2014/main" id="{C72FA5F6-3352-C45D-C850-CA4F17962D28}"/>
              </a:ext>
            </a:extLst>
          </p:cNvPr>
          <p:cNvSpPr>
            <a:spLocks noGrp="1"/>
          </p:cNvSpPr>
          <p:nvPr>
            <p:ph type="body" sz="quarter" idx="12" hasCustomPrompt="1"/>
          </p:nvPr>
        </p:nvSpPr>
        <p:spPr>
          <a:xfrm>
            <a:off x="4823946" y="3498089"/>
            <a:ext cx="4747376" cy="667512"/>
          </a:xfrm>
          <a:prstGeom prst="rect">
            <a:avLst/>
          </a:prstGeom>
        </p:spPr>
        <p:txBody>
          <a:bodyPr/>
          <a:lstStyle>
            <a:lvl1pPr marL="0" indent="0" algn="ctr">
              <a:buNone/>
              <a:defRPr sz="1600" b="1" i="0">
                <a:solidFill>
                  <a:srgbClr val="FF0000"/>
                </a:solidFill>
              </a:defRPr>
            </a:lvl1pPr>
            <a:lvl5pPr>
              <a:defRPr/>
            </a:lvl5pPr>
          </a:lstStyle>
          <a:p>
            <a:pPr lvl="0"/>
            <a:r>
              <a:rPr lang="en-US"/>
              <a:t>#. SECTION TITLE</a:t>
            </a:r>
          </a:p>
        </p:txBody>
      </p:sp>
      <p:sp>
        <p:nvSpPr>
          <p:cNvPr id="14" name="Line 13">
            <a:extLst>
              <a:ext uri="{FF2B5EF4-FFF2-40B4-BE49-F238E27FC236}">
                <a16:creationId xmlns:a16="http://schemas.microsoft.com/office/drawing/2014/main" id="{60DB4D64-7E5E-A386-3F9A-032C4E546BFA}"/>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pic>
        <p:nvPicPr>
          <p:cNvPr id="5" name="Picture 3">
            <a:extLst>
              <a:ext uri="{FF2B5EF4-FFF2-40B4-BE49-F238E27FC236}">
                <a16:creationId xmlns:a16="http://schemas.microsoft.com/office/drawing/2014/main" id="{3BA31B0B-C572-282A-0989-BE1D6AA7DB0C}"/>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7" name="Line 13">
            <a:extLst>
              <a:ext uri="{FF2B5EF4-FFF2-40B4-BE49-F238E27FC236}">
                <a16:creationId xmlns:a16="http://schemas.microsoft.com/office/drawing/2014/main" id="{4DD20176-096F-B354-049B-309B39D4F81B}"/>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10" name="Text Box 12">
            <a:extLst>
              <a:ext uri="{FF2B5EF4-FFF2-40B4-BE49-F238E27FC236}">
                <a16:creationId xmlns:a16="http://schemas.microsoft.com/office/drawing/2014/main" id="{4FB80C1B-380E-12F9-27E1-FC65EBE068A2}"/>
              </a:ext>
            </a:extLst>
          </p:cNvPr>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31" name="Graphic 30">
            <a:extLst>
              <a:ext uri="{FF2B5EF4-FFF2-40B4-BE49-F238E27FC236}">
                <a16:creationId xmlns:a16="http://schemas.microsoft.com/office/drawing/2014/main" id="{4C9D504A-C03A-5549-28B0-665FCAABD974}"/>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798" y="2031226"/>
            <a:ext cx="3464175" cy="3489286"/>
          </a:xfrm>
          <a:prstGeom prst="rect">
            <a:avLst/>
          </a:prstGeom>
        </p:spPr>
      </p:pic>
    </p:spTree>
    <p:extLst>
      <p:ext uri="{BB962C8B-B14F-4D97-AF65-F5344CB8AC3E}">
        <p14:creationId xmlns:p14="http://schemas.microsoft.com/office/powerpoint/2010/main" val="306690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spTree>
      <p:nvGrpSpPr>
        <p:cNvPr id="1" name=""/>
        <p:cNvGrpSpPr/>
        <p:nvPr/>
      </p:nvGrpSpPr>
      <p:grpSpPr>
        <a:xfrm>
          <a:off x="0" y="0"/>
          <a:ext cx="0" cy="0"/>
          <a:chOff x="0" y="0"/>
          <a:chExt cx="0" cy="0"/>
        </a:xfrm>
      </p:grpSpPr>
      <p:sp>
        <p:nvSpPr>
          <p:cNvPr id="10" name="Text Box 12"/>
          <p:cNvSpPr txBox="1">
            <a:spLocks noChangeArrowheads="1"/>
          </p:cNvSpPr>
          <p:nvPr userDrawn="1"/>
        </p:nvSpPr>
        <p:spPr bwMode="auto">
          <a:xfrm>
            <a:off x="8229600" y="7169348"/>
            <a:ext cx="1371600" cy="307777"/>
          </a:xfrm>
          <a:prstGeom prst="rect">
            <a:avLst/>
          </a:prstGeom>
          <a:noFill/>
          <a:ln w="9525">
            <a:noFill/>
            <a:miter lim="800000"/>
            <a:headEnd/>
            <a:tailEnd/>
          </a:ln>
          <a:effectLst/>
        </p:spPr>
        <p:txBody>
          <a:bodyPr>
            <a:spAutoFit/>
          </a:bodyPr>
          <a:lstStyle/>
          <a:p>
            <a:pPr algn="r" defTabSz="1019175">
              <a:spcBef>
                <a:spcPct val="50000"/>
              </a:spcBef>
              <a:defRPr/>
            </a:pPr>
            <a:fld id="{1BF43A68-F07F-4859-8172-4DD6D89A452C}" type="slidenum">
              <a:rPr lang="en-US" sz="1400">
                <a:solidFill>
                  <a:srgbClr val="000000"/>
                </a:solidFill>
                <a:latin typeface="Book Antiqua"/>
              </a:rPr>
              <a:pPr algn="r" defTabSz="1019175">
                <a:spcBef>
                  <a:spcPct val="50000"/>
                </a:spcBef>
                <a:defRPr/>
              </a:pPr>
              <a:t>‹#›</a:t>
            </a:fld>
            <a:endParaRPr lang="en-US" sz="1400">
              <a:solidFill>
                <a:srgbClr val="000000"/>
              </a:solidFill>
              <a:latin typeface="Book Antiqua"/>
            </a:endParaRPr>
          </a:p>
        </p:txBody>
      </p:sp>
      <p:sp>
        <p:nvSpPr>
          <p:cNvPr id="2" name="Right Triangle 1">
            <a:extLst>
              <a:ext uri="{FF2B5EF4-FFF2-40B4-BE49-F238E27FC236}">
                <a16:creationId xmlns:a16="http://schemas.microsoft.com/office/drawing/2014/main" id="{06AC4E0F-53B3-E608-2411-1F2A3E25ACDF}"/>
              </a:ext>
            </a:extLst>
          </p:cNvPr>
          <p:cNvSpPr>
            <a:spLocks noChangeAspect="1"/>
          </p:cNvSpPr>
          <p:nvPr userDrawn="1"/>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3" name="Text Box 12">
            <a:extLst>
              <a:ext uri="{FF2B5EF4-FFF2-40B4-BE49-F238E27FC236}">
                <a16:creationId xmlns:a16="http://schemas.microsoft.com/office/drawing/2014/main" id="{007BAF41-F3E8-AB39-A995-74940B775C27}"/>
              </a:ext>
            </a:extLst>
          </p:cNvPr>
          <p:cNvSpPr txBox="1">
            <a:spLocks noChangeArrowheads="1"/>
          </p:cNvSpPr>
          <p:nvPr userDrawn="1"/>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4" name="Picture 3">
            <a:extLst>
              <a:ext uri="{FF2B5EF4-FFF2-40B4-BE49-F238E27FC236}">
                <a16:creationId xmlns:a16="http://schemas.microsoft.com/office/drawing/2014/main" id="{51E1A5F6-9715-86FC-2A2E-82AFF02F2F68}"/>
              </a:ext>
            </a:extLst>
          </p:cNvPr>
          <p:cNvPicPr>
            <a:picLocks noChangeAspect="1" noChangeArrowheads="1"/>
          </p:cNvPicPr>
          <p:nvPr userDrawn="1"/>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5" name="Line 13">
            <a:extLst>
              <a:ext uri="{FF2B5EF4-FFF2-40B4-BE49-F238E27FC236}">
                <a16:creationId xmlns:a16="http://schemas.microsoft.com/office/drawing/2014/main" id="{5FA9CA4C-F69E-7238-DBAC-927EDA11A74E}"/>
              </a:ext>
            </a:extLst>
          </p:cNvPr>
          <p:cNvSpPr>
            <a:spLocks noChangeShapeType="1"/>
          </p:cNvSpPr>
          <p:nvPr userDrawn="1"/>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6" name="Text Placeholder 24">
            <a:extLst>
              <a:ext uri="{FF2B5EF4-FFF2-40B4-BE49-F238E27FC236}">
                <a16:creationId xmlns:a16="http://schemas.microsoft.com/office/drawing/2014/main" id="{38236A53-CFAC-6828-C0FA-FF51ABF57FE9}"/>
              </a:ext>
            </a:extLst>
          </p:cNvPr>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grpSp>
        <p:nvGrpSpPr>
          <p:cNvPr id="22" name="Group 21">
            <a:extLst>
              <a:ext uri="{FF2B5EF4-FFF2-40B4-BE49-F238E27FC236}">
                <a16:creationId xmlns:a16="http://schemas.microsoft.com/office/drawing/2014/main" id="{F4297852-E97B-4616-8531-2BD968FD70D3}"/>
              </a:ext>
            </a:extLst>
          </p:cNvPr>
          <p:cNvGrpSpPr/>
          <p:nvPr userDrawn="1"/>
        </p:nvGrpSpPr>
        <p:grpSpPr>
          <a:xfrm>
            <a:off x="-904129" y="0"/>
            <a:ext cx="852755" cy="1828800"/>
            <a:chOff x="-1130157" y="0"/>
            <a:chExt cx="852755" cy="1828800"/>
          </a:xfrm>
        </p:grpSpPr>
        <p:sp>
          <p:nvSpPr>
            <p:cNvPr id="20" name="TextBox 19">
              <a:extLst>
                <a:ext uri="{FF2B5EF4-FFF2-40B4-BE49-F238E27FC236}">
                  <a16:creationId xmlns:a16="http://schemas.microsoft.com/office/drawing/2014/main" id="{80640A63-E4E3-6D6B-8D92-C41DEEDA7F6B}"/>
                </a:ext>
              </a:extLst>
            </p:cNvPr>
            <p:cNvSpPr txBox="1"/>
            <p:nvPr userDrawn="1"/>
          </p:nvSpPr>
          <p:spPr>
            <a:xfrm>
              <a:off x="-1047964" y="0"/>
              <a:ext cx="698642" cy="1828800"/>
            </a:xfrm>
            <a:prstGeom prst="rect">
              <a:avLst/>
            </a:prstGeom>
            <a:solidFill>
              <a:schemeClr val="bg1"/>
            </a:solidFill>
          </p:spPr>
          <p:txBody>
            <a:bodyPr wrap="square" rtlCol="0">
              <a:spAutoFit/>
            </a:bodyPr>
            <a:lstStyle/>
            <a:p>
              <a:endParaRPr lang="en-US"/>
            </a:p>
          </p:txBody>
        </p:sp>
        <p:sp>
          <p:nvSpPr>
            <p:cNvPr id="7" name="Rectangle 6">
              <a:extLst>
                <a:ext uri="{FF2B5EF4-FFF2-40B4-BE49-F238E27FC236}">
                  <a16:creationId xmlns:a16="http://schemas.microsoft.com/office/drawing/2014/main" id="{221E27EB-61E3-C4C3-5BA0-FAED2FFB0B4E}"/>
                </a:ext>
              </a:extLst>
            </p:cNvPr>
            <p:cNvSpPr/>
            <p:nvPr userDrawn="1"/>
          </p:nvSpPr>
          <p:spPr>
            <a:xfrm>
              <a:off x="-917783" y="523988"/>
              <a:ext cx="199000" cy="164463"/>
            </a:xfrm>
            <a:prstGeom prst="rect">
              <a:avLst/>
            </a:prstGeom>
            <a:solidFill>
              <a:srgbClr val="546B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Rectangle 7">
              <a:extLst>
                <a:ext uri="{FF2B5EF4-FFF2-40B4-BE49-F238E27FC236}">
                  <a16:creationId xmlns:a16="http://schemas.microsoft.com/office/drawing/2014/main" id="{664328F3-FB06-5264-3AA7-F66BBC7C3892}"/>
                </a:ext>
              </a:extLst>
            </p:cNvPr>
            <p:cNvSpPr/>
            <p:nvPr userDrawn="1"/>
          </p:nvSpPr>
          <p:spPr>
            <a:xfrm>
              <a:off x="-917783" y="729809"/>
              <a:ext cx="199000" cy="164463"/>
            </a:xfrm>
            <a:prstGeom prst="rect">
              <a:avLst/>
            </a:prstGeom>
            <a:solidFill>
              <a:srgbClr val="B498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Rectangle 8">
              <a:extLst>
                <a:ext uri="{FF2B5EF4-FFF2-40B4-BE49-F238E27FC236}">
                  <a16:creationId xmlns:a16="http://schemas.microsoft.com/office/drawing/2014/main" id="{77113EC7-5E18-819A-9DCC-31A10DE69616}"/>
                </a:ext>
              </a:extLst>
            </p:cNvPr>
            <p:cNvSpPr/>
            <p:nvPr userDrawn="1"/>
          </p:nvSpPr>
          <p:spPr>
            <a:xfrm>
              <a:off x="-917783" y="935630"/>
              <a:ext cx="199000" cy="164463"/>
            </a:xfrm>
            <a:prstGeom prst="rect">
              <a:avLst/>
            </a:prstGeom>
            <a:solidFill>
              <a:srgbClr val="6F85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ectangle 10">
              <a:extLst>
                <a:ext uri="{FF2B5EF4-FFF2-40B4-BE49-F238E27FC236}">
                  <a16:creationId xmlns:a16="http://schemas.microsoft.com/office/drawing/2014/main" id="{F38C9225-DADD-46C0-74F7-35BFCEFD99A0}"/>
                </a:ext>
              </a:extLst>
            </p:cNvPr>
            <p:cNvSpPr/>
            <p:nvPr userDrawn="1"/>
          </p:nvSpPr>
          <p:spPr>
            <a:xfrm>
              <a:off x="-917783" y="1141451"/>
              <a:ext cx="199000" cy="164463"/>
            </a:xfrm>
            <a:prstGeom prst="rect">
              <a:avLst/>
            </a:prstGeom>
            <a:solidFill>
              <a:srgbClr val="A869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Rectangle 11">
              <a:extLst>
                <a:ext uri="{FF2B5EF4-FFF2-40B4-BE49-F238E27FC236}">
                  <a16:creationId xmlns:a16="http://schemas.microsoft.com/office/drawing/2014/main" id="{A4CBEE58-1ECE-C844-3395-C334BC008F01}"/>
                </a:ext>
              </a:extLst>
            </p:cNvPr>
            <p:cNvSpPr/>
            <p:nvPr userDrawn="1"/>
          </p:nvSpPr>
          <p:spPr>
            <a:xfrm>
              <a:off x="-917783" y="1553093"/>
              <a:ext cx="199000" cy="164463"/>
            </a:xfrm>
            <a:prstGeom prst="rect">
              <a:avLst/>
            </a:prstGeom>
            <a:solidFill>
              <a:srgbClr val="C3C3C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Rectangle 12">
              <a:extLst>
                <a:ext uri="{FF2B5EF4-FFF2-40B4-BE49-F238E27FC236}">
                  <a16:creationId xmlns:a16="http://schemas.microsoft.com/office/drawing/2014/main" id="{C496B8F2-5E61-85B8-E2E9-5900251FC775}"/>
                </a:ext>
              </a:extLst>
            </p:cNvPr>
            <p:cNvSpPr/>
            <p:nvPr userDrawn="1"/>
          </p:nvSpPr>
          <p:spPr>
            <a:xfrm>
              <a:off x="-672911" y="1347272"/>
              <a:ext cx="199000" cy="164463"/>
            </a:xfrm>
            <a:prstGeom prst="rect">
              <a:avLst/>
            </a:prstGeom>
            <a:solidFill>
              <a:srgbClr val="8650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4" name="Rectangle 13">
              <a:extLst>
                <a:ext uri="{FF2B5EF4-FFF2-40B4-BE49-F238E27FC236}">
                  <a16:creationId xmlns:a16="http://schemas.microsoft.com/office/drawing/2014/main" id="{8B1D73B7-B0C0-04B9-29EB-B9FE3516AF34}"/>
                </a:ext>
              </a:extLst>
            </p:cNvPr>
            <p:cNvSpPr/>
            <p:nvPr userDrawn="1"/>
          </p:nvSpPr>
          <p:spPr>
            <a:xfrm>
              <a:off x="-672911" y="729809"/>
              <a:ext cx="199000" cy="164463"/>
            </a:xfrm>
            <a:prstGeom prst="rect">
              <a:avLst/>
            </a:prstGeom>
            <a:solidFill>
              <a:srgbClr val="A1BD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Rectangle 14">
              <a:extLst>
                <a:ext uri="{FF2B5EF4-FFF2-40B4-BE49-F238E27FC236}">
                  <a16:creationId xmlns:a16="http://schemas.microsoft.com/office/drawing/2014/main" id="{D2126815-232A-AD3B-911D-AF24A9D24B5C}"/>
                </a:ext>
              </a:extLst>
            </p:cNvPr>
            <p:cNvSpPr/>
            <p:nvPr userDrawn="1"/>
          </p:nvSpPr>
          <p:spPr>
            <a:xfrm>
              <a:off x="-672911" y="935630"/>
              <a:ext cx="199000" cy="164463"/>
            </a:xfrm>
            <a:prstGeom prst="rect">
              <a:avLst/>
            </a:prstGeom>
            <a:solidFill>
              <a:srgbClr val="2B49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Rectangle 15">
              <a:extLst>
                <a:ext uri="{FF2B5EF4-FFF2-40B4-BE49-F238E27FC236}">
                  <a16:creationId xmlns:a16="http://schemas.microsoft.com/office/drawing/2014/main" id="{433D0E24-35FD-E23F-9F3A-565D4F6A0FC6}"/>
                </a:ext>
              </a:extLst>
            </p:cNvPr>
            <p:cNvSpPr/>
            <p:nvPr userDrawn="1"/>
          </p:nvSpPr>
          <p:spPr>
            <a:xfrm>
              <a:off x="-672911" y="1141451"/>
              <a:ext cx="199000" cy="164463"/>
            </a:xfrm>
            <a:prstGeom prst="rect">
              <a:avLst/>
            </a:prstGeom>
            <a:solidFill>
              <a:srgbClr val="5873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Rectangle 16">
              <a:extLst>
                <a:ext uri="{FF2B5EF4-FFF2-40B4-BE49-F238E27FC236}">
                  <a16:creationId xmlns:a16="http://schemas.microsoft.com/office/drawing/2014/main" id="{99B37B2D-88FC-4ECF-B630-D9358E86BB41}"/>
                </a:ext>
              </a:extLst>
            </p:cNvPr>
            <p:cNvSpPr/>
            <p:nvPr userDrawn="1"/>
          </p:nvSpPr>
          <p:spPr>
            <a:xfrm>
              <a:off x="-672912" y="523988"/>
              <a:ext cx="199000" cy="164463"/>
            </a:xfrm>
            <a:prstGeom prst="rect">
              <a:avLst/>
            </a:prstGeom>
            <a:solidFill>
              <a:srgbClr val="394F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Rectangle 17">
              <a:extLst>
                <a:ext uri="{FF2B5EF4-FFF2-40B4-BE49-F238E27FC236}">
                  <a16:creationId xmlns:a16="http://schemas.microsoft.com/office/drawing/2014/main" id="{ABC21D14-1BBA-9E98-81CB-8F26885B67B3}"/>
                </a:ext>
              </a:extLst>
            </p:cNvPr>
            <p:cNvSpPr/>
            <p:nvPr userDrawn="1"/>
          </p:nvSpPr>
          <p:spPr>
            <a:xfrm>
              <a:off x="-672911" y="1553093"/>
              <a:ext cx="199000" cy="164463"/>
            </a:xfrm>
            <a:prstGeom prst="rect">
              <a:avLst/>
            </a:prstGeom>
            <a:solidFill>
              <a:srgbClr val="AF58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Rectangle 18">
              <a:extLst>
                <a:ext uri="{FF2B5EF4-FFF2-40B4-BE49-F238E27FC236}">
                  <a16:creationId xmlns:a16="http://schemas.microsoft.com/office/drawing/2014/main" id="{7F3CAB26-25DD-3750-E660-5060D8A332B3}"/>
                </a:ext>
              </a:extLst>
            </p:cNvPr>
            <p:cNvSpPr/>
            <p:nvPr userDrawn="1"/>
          </p:nvSpPr>
          <p:spPr>
            <a:xfrm>
              <a:off x="-917783" y="1347272"/>
              <a:ext cx="199000" cy="164463"/>
            </a:xfrm>
            <a:prstGeom prst="rect">
              <a:avLst/>
            </a:prstGeom>
            <a:solidFill>
              <a:srgbClr val="C4CF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rgbClr val="FF0000"/>
                </a:solidFill>
              </a:endParaRPr>
            </a:p>
          </p:txBody>
        </p:sp>
        <p:sp>
          <p:nvSpPr>
            <p:cNvPr id="21" name="TextBox 20">
              <a:extLst>
                <a:ext uri="{FF2B5EF4-FFF2-40B4-BE49-F238E27FC236}">
                  <a16:creationId xmlns:a16="http://schemas.microsoft.com/office/drawing/2014/main" id="{1049C6FB-6145-BE83-D73C-93810E17C728}"/>
                </a:ext>
              </a:extLst>
            </p:cNvPr>
            <p:cNvSpPr txBox="1"/>
            <p:nvPr userDrawn="1"/>
          </p:nvSpPr>
          <p:spPr>
            <a:xfrm>
              <a:off x="-1130157" y="10276"/>
              <a:ext cx="852755" cy="461665"/>
            </a:xfrm>
            <a:prstGeom prst="rect">
              <a:avLst/>
            </a:prstGeom>
            <a:noFill/>
          </p:spPr>
          <p:txBody>
            <a:bodyPr wrap="square" rtlCol="0">
              <a:spAutoFit/>
            </a:bodyPr>
            <a:lstStyle/>
            <a:p>
              <a:pPr algn="ctr"/>
              <a:r>
                <a:rPr lang="en-US" sz="1200" b="1"/>
                <a:t>Color Guide</a:t>
              </a:r>
            </a:p>
          </p:txBody>
        </p:sp>
      </p:grpSp>
    </p:spTree>
    <p:extLst>
      <p:ext uri="{BB962C8B-B14F-4D97-AF65-F5344CB8AC3E}">
        <p14:creationId xmlns:p14="http://schemas.microsoft.com/office/powerpoint/2010/main" val="3981848314"/>
      </p:ext>
    </p:extLst>
  </p:cSld>
  <p:clrMapOvr>
    <a:masterClrMapping/>
  </p:clrMapOvr>
  <p:extLst>
    <p:ext uri="{DCECCB84-F9BA-43D5-87BE-67443E8EF086}">
      <p15:sldGuideLst xmlns:p15="http://schemas.microsoft.com/office/powerpoint/2012/main">
        <p15:guide id="1" orient="horz" pos="2448">
          <p15:clr>
            <a:srgbClr val="FBAE40"/>
          </p15:clr>
        </p15:guide>
        <p15:guide id="2" pos="316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Tree>
    <p:extLst>
      <p:ext uri="{BB962C8B-B14F-4D97-AF65-F5344CB8AC3E}">
        <p14:creationId xmlns:p14="http://schemas.microsoft.com/office/powerpoint/2010/main" val="3665877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
        <p:nvSpPr>
          <p:cNvPr id="4" name="Text Placeholder 3">
            <a:extLst>
              <a:ext uri="{FF2B5EF4-FFF2-40B4-BE49-F238E27FC236}">
                <a16:creationId xmlns:a16="http://schemas.microsoft.com/office/drawing/2014/main" id="{7B1A6B0E-01D9-4E00-6BE6-0EA502C35BDE}"/>
              </a:ext>
            </a:extLst>
          </p:cNvPr>
          <p:cNvSpPr>
            <a:spLocks noGrp="1"/>
          </p:cNvSpPr>
          <p:nvPr>
            <p:ph type="body" sz="quarter" idx="12"/>
          </p:nvPr>
        </p:nvSpPr>
        <p:spPr>
          <a:xfrm>
            <a:off x="685513" y="1219200"/>
            <a:ext cx="8885525" cy="571182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45274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01E7B92B-E7BC-1D77-490D-54303F58CCEA}"/>
              </a:ext>
            </a:extLst>
          </p:cNvPr>
          <p:cNvSpPr>
            <a:spLocks noGrp="1"/>
          </p:cNvSpPr>
          <p:nvPr>
            <p:ph type="dt" sz="half" idx="2"/>
          </p:nvPr>
        </p:nvSpPr>
        <p:spPr>
          <a:xfrm>
            <a:off x="691515" y="7203864"/>
            <a:ext cx="2263140" cy="413808"/>
          </a:xfrm>
          <a:prstGeom prst="rect">
            <a:avLst/>
          </a:prstGeom>
        </p:spPr>
        <p:txBody>
          <a:bodyPr vert="horz" lIns="91440" tIns="45720" rIns="91440" bIns="45720" rtlCol="0" anchor="ctr"/>
          <a:lstStyle>
            <a:lvl1pPr algn="l">
              <a:defRPr sz="1200">
                <a:solidFill>
                  <a:schemeClr val="tx1">
                    <a:tint val="82000"/>
                  </a:schemeClr>
                </a:solidFill>
              </a:defRPr>
            </a:lvl1pPr>
          </a:lstStyle>
          <a:p>
            <a:fld id="{75F860B2-C84C-4077-9CB4-52627CFEE70B}" type="datetimeFigureOut">
              <a:rPr lang="en-US" smtClean="0"/>
              <a:t>10/28/25</a:t>
            </a:fld>
            <a:endParaRPr lang="en-US"/>
          </a:p>
        </p:txBody>
      </p:sp>
      <p:sp>
        <p:nvSpPr>
          <p:cNvPr id="6" name="Footer Placeholder 5">
            <a:extLst>
              <a:ext uri="{FF2B5EF4-FFF2-40B4-BE49-F238E27FC236}">
                <a16:creationId xmlns:a16="http://schemas.microsoft.com/office/drawing/2014/main" id="{B186E565-0615-E6DF-E378-057C5FC4256B}"/>
              </a:ext>
            </a:extLst>
          </p:cNvPr>
          <p:cNvSpPr>
            <a:spLocks noGrp="1"/>
          </p:cNvSpPr>
          <p:nvPr>
            <p:ph type="ftr" sz="quarter" idx="3"/>
          </p:nvPr>
        </p:nvSpPr>
        <p:spPr>
          <a:xfrm>
            <a:off x="3331845" y="7203864"/>
            <a:ext cx="3394710" cy="41380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7" name="Slide Number Placeholder 6">
            <a:extLst>
              <a:ext uri="{FF2B5EF4-FFF2-40B4-BE49-F238E27FC236}">
                <a16:creationId xmlns:a16="http://schemas.microsoft.com/office/drawing/2014/main" id="{2A5D27B9-611A-AC97-F9DA-F450379EA15B}"/>
              </a:ext>
            </a:extLst>
          </p:cNvPr>
          <p:cNvSpPr>
            <a:spLocks noGrp="1"/>
          </p:cNvSpPr>
          <p:nvPr>
            <p:ph type="sldNum" sz="quarter" idx="4"/>
          </p:nvPr>
        </p:nvSpPr>
        <p:spPr>
          <a:xfrm>
            <a:off x="7103745" y="7203864"/>
            <a:ext cx="2263140" cy="413808"/>
          </a:xfrm>
          <a:prstGeom prst="rect">
            <a:avLst/>
          </a:prstGeom>
        </p:spPr>
        <p:txBody>
          <a:bodyPr vert="horz" lIns="91440" tIns="45720" rIns="91440" bIns="45720" rtlCol="0" anchor="ctr"/>
          <a:lstStyle>
            <a:lvl1pPr algn="r">
              <a:defRPr sz="1200">
                <a:solidFill>
                  <a:schemeClr val="tx1">
                    <a:tint val="82000"/>
                  </a:schemeClr>
                </a:solidFill>
              </a:defRPr>
            </a:lvl1pPr>
          </a:lstStyle>
          <a:p>
            <a:fld id="{C0F4C11E-6852-4D5F-BBF5-B734ADFA4F08}" type="slidenum">
              <a:rPr lang="en-US" smtClean="0"/>
              <a:t>‹#›</a:t>
            </a:fld>
            <a:endParaRPr lang="en-US"/>
          </a:p>
        </p:txBody>
      </p:sp>
      <p:sp>
        <p:nvSpPr>
          <p:cNvPr id="2" name="Title Placeholder 1">
            <a:extLst>
              <a:ext uri="{FF2B5EF4-FFF2-40B4-BE49-F238E27FC236}">
                <a16:creationId xmlns:a16="http://schemas.microsoft.com/office/drawing/2014/main" id="{B6831F7F-A82B-2DBA-B31D-A57A0080597F}"/>
              </a:ext>
            </a:extLst>
          </p:cNvPr>
          <p:cNvSpPr>
            <a:spLocks noGrp="1"/>
          </p:cNvSpPr>
          <p:nvPr>
            <p:ph type="title"/>
          </p:nvPr>
        </p:nvSpPr>
        <p:spPr>
          <a:xfrm>
            <a:off x="692150" y="414338"/>
            <a:ext cx="8674100" cy="1501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167491-4475-2766-F242-3795391CD996}"/>
              </a:ext>
            </a:extLst>
          </p:cNvPr>
          <p:cNvSpPr>
            <a:spLocks noGrp="1"/>
          </p:cNvSpPr>
          <p:nvPr>
            <p:ph type="body" idx="1"/>
          </p:nvPr>
        </p:nvSpPr>
        <p:spPr>
          <a:xfrm>
            <a:off x="692150" y="2068513"/>
            <a:ext cx="8674100" cy="49323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700239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8" r:id="rId4"/>
    <p:sldLayoutId id="2147483706" r:id="rId5"/>
    <p:sldLayoutId id="2147483707" r:id="rId6"/>
  </p:sldLayoutIdLst>
  <p:txStyles>
    <p:titleStyle>
      <a:lvl1pPr algn="l" defTabSz="806874" rtl="0" eaLnBrk="1" latinLnBrk="0" hangingPunct="1">
        <a:lnSpc>
          <a:spcPct val="90000"/>
        </a:lnSpc>
        <a:spcBef>
          <a:spcPct val="0"/>
        </a:spcBef>
        <a:buNone/>
        <a:defRPr sz="1400" b="1" kern="1200">
          <a:solidFill>
            <a:schemeClr val="tx1"/>
          </a:solidFill>
          <a:latin typeface="+mj-lt"/>
          <a:ea typeface="+mj-ea"/>
          <a:cs typeface="+mj-cs"/>
        </a:defRPr>
      </a:lvl1pPr>
    </p:titleStyle>
    <p:bodyStyle>
      <a:lvl1pPr marL="201719" indent="-201719" algn="l" defTabSz="806874" rtl="0" eaLnBrk="1" latinLnBrk="0" hangingPunct="1">
        <a:lnSpc>
          <a:spcPct val="90000"/>
        </a:lnSpc>
        <a:spcBef>
          <a:spcPts val="882"/>
        </a:spcBef>
        <a:buFont typeface="Arial" panose="020B0604020202020204" pitchFamily="34" charset="0"/>
        <a:buChar char="•"/>
        <a:defRPr sz="1200" kern="1200">
          <a:solidFill>
            <a:schemeClr val="tx1"/>
          </a:solidFill>
          <a:latin typeface="+mn-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74" rtl="0" eaLnBrk="1" latinLnBrk="0" hangingPunct="1">
        <a:defRPr sz="1588" kern="1200">
          <a:solidFill>
            <a:schemeClr val="tx1"/>
          </a:solidFill>
          <a:latin typeface="+mn-lt"/>
          <a:ea typeface="+mn-ea"/>
          <a:cs typeface="+mn-cs"/>
        </a:defRPr>
      </a:lvl1pPr>
      <a:lvl2pPr marL="403437" algn="l" defTabSz="806874" rtl="0" eaLnBrk="1" latinLnBrk="0" hangingPunct="1">
        <a:defRPr sz="1588" kern="1200">
          <a:solidFill>
            <a:schemeClr val="tx1"/>
          </a:solidFill>
          <a:latin typeface="+mn-lt"/>
          <a:ea typeface="+mn-ea"/>
          <a:cs typeface="+mn-cs"/>
        </a:defRPr>
      </a:lvl2pPr>
      <a:lvl3pPr marL="806874" algn="l" defTabSz="806874" rtl="0" eaLnBrk="1" latinLnBrk="0" hangingPunct="1">
        <a:defRPr sz="1588" kern="1200">
          <a:solidFill>
            <a:schemeClr val="tx1"/>
          </a:solidFill>
          <a:latin typeface="+mn-lt"/>
          <a:ea typeface="+mn-ea"/>
          <a:cs typeface="+mn-cs"/>
        </a:defRPr>
      </a:lvl3pPr>
      <a:lvl4pPr marL="1210310" algn="l" defTabSz="806874" rtl="0" eaLnBrk="1" latinLnBrk="0" hangingPunct="1">
        <a:defRPr sz="1588" kern="1200">
          <a:solidFill>
            <a:schemeClr val="tx1"/>
          </a:solidFill>
          <a:latin typeface="+mn-lt"/>
          <a:ea typeface="+mn-ea"/>
          <a:cs typeface="+mn-cs"/>
        </a:defRPr>
      </a:lvl4pPr>
      <a:lvl5pPr marL="1613748" algn="l" defTabSz="806874" rtl="0" eaLnBrk="1" latinLnBrk="0" hangingPunct="1">
        <a:defRPr sz="1588" kern="1200">
          <a:solidFill>
            <a:schemeClr val="tx1"/>
          </a:solidFill>
          <a:latin typeface="+mn-lt"/>
          <a:ea typeface="+mn-ea"/>
          <a:cs typeface="+mn-cs"/>
        </a:defRPr>
      </a:lvl5pPr>
      <a:lvl6pPr marL="2017185" algn="l" defTabSz="806874" rtl="0" eaLnBrk="1" latinLnBrk="0" hangingPunct="1">
        <a:defRPr sz="1588" kern="1200">
          <a:solidFill>
            <a:schemeClr val="tx1"/>
          </a:solidFill>
          <a:latin typeface="+mn-lt"/>
          <a:ea typeface="+mn-ea"/>
          <a:cs typeface="+mn-cs"/>
        </a:defRPr>
      </a:lvl6pPr>
      <a:lvl7pPr marL="2420622" algn="l" defTabSz="806874" rtl="0" eaLnBrk="1" latinLnBrk="0" hangingPunct="1">
        <a:defRPr sz="1588" kern="1200">
          <a:solidFill>
            <a:schemeClr val="tx1"/>
          </a:solidFill>
          <a:latin typeface="+mn-lt"/>
          <a:ea typeface="+mn-ea"/>
          <a:cs typeface="+mn-cs"/>
        </a:defRPr>
      </a:lvl7pPr>
      <a:lvl8pPr marL="2824059" algn="l" defTabSz="806874" rtl="0" eaLnBrk="1" latinLnBrk="0" hangingPunct="1">
        <a:defRPr sz="1588" kern="1200">
          <a:solidFill>
            <a:schemeClr val="tx1"/>
          </a:solidFill>
          <a:latin typeface="+mn-lt"/>
          <a:ea typeface="+mn-ea"/>
          <a:cs typeface="+mn-cs"/>
        </a:defRPr>
      </a:lvl8pPr>
      <a:lvl9pPr marL="3227495" algn="l" defTabSz="806874" rtl="0" eaLnBrk="1" latinLnBrk="0" hangingPunct="1">
        <a:defRPr sz="1588"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774">
          <p15:clr>
            <a:srgbClr val="F26B43"/>
          </p15:clr>
        </p15:guide>
        <p15:guide id="4" pos="348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804CA397-0A86-05ED-25C0-95F9BF368CFC}"/>
              </a:ext>
            </a:extLst>
          </p:cNvPr>
          <p:cNvSpPr>
            <a:spLocks noGrp="1"/>
          </p:cNvSpPr>
          <p:nvPr>
            <p:ph type="body" sz="quarter" idx="17"/>
          </p:nvPr>
        </p:nvSpPr>
        <p:spPr/>
        <p:txBody>
          <a:bodyPr/>
          <a:lstStyle/>
          <a:p>
            <a:r>
              <a:rPr lang="en-US" sz="1600" dirty="0">
                <a:solidFill>
                  <a:schemeClr val="bg1"/>
                </a:solidFill>
              </a:rPr>
              <a:t>PUBLIC MEETING – JUNIPER ADVISORY</a:t>
            </a:r>
          </a:p>
        </p:txBody>
      </p:sp>
      <p:pic>
        <p:nvPicPr>
          <p:cNvPr id="5" name="Picture 4">
            <a:extLst>
              <a:ext uri="{FF2B5EF4-FFF2-40B4-BE49-F238E27FC236}">
                <a16:creationId xmlns:a16="http://schemas.microsoft.com/office/drawing/2014/main" id="{9E30965C-EF5F-3B6F-A5A8-23B92BE4527E}"/>
              </a:ext>
            </a:extLst>
          </p:cNvPr>
          <p:cNvPicPr>
            <a:picLocks noChangeAspect="1"/>
          </p:cNvPicPr>
          <p:nvPr>
            <p:custDataLst>
              <p:tags r:id="rId1"/>
            </p:custDataLst>
          </p:nvPr>
        </p:nvPicPr>
        <p:blipFill>
          <a:blip r:embed="rId4"/>
          <a:stretch>
            <a:fillRect/>
          </a:stretch>
        </p:blipFill>
        <p:spPr>
          <a:xfrm>
            <a:off x="4839685" y="3781425"/>
            <a:ext cx="400050" cy="209550"/>
          </a:xfrm>
          <a:prstGeom prst="rect">
            <a:avLst/>
          </a:prstGeom>
        </p:spPr>
      </p:pic>
      <p:pic>
        <p:nvPicPr>
          <p:cNvPr id="3" name="Picture 2">
            <a:extLst>
              <a:ext uri="{FF2B5EF4-FFF2-40B4-BE49-F238E27FC236}">
                <a16:creationId xmlns:a16="http://schemas.microsoft.com/office/drawing/2014/main" id="{B4E4B890-A6DE-8DE1-8BEC-37352298C4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5173403" y="3022333"/>
            <a:ext cx="4216406" cy="773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40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8AF9986-6CDC-A481-F8E6-123B696CCDC4}"/>
              </a:ext>
            </a:extLst>
          </p:cNvPr>
          <p:cNvSpPr>
            <a:spLocks noGrp="1"/>
          </p:cNvSpPr>
          <p:nvPr>
            <p:ph type="body" sz="quarter" idx="11"/>
          </p:nvPr>
        </p:nvSpPr>
        <p:spPr/>
        <p:txBody>
          <a:bodyPr/>
          <a:lstStyle/>
          <a:p>
            <a:r>
              <a:rPr lang="en-US" sz="1200">
                <a:solidFill>
                  <a:srgbClr val="000000"/>
                </a:solidFill>
              </a:rPr>
              <a:t>PROCESS REVIEW</a:t>
            </a:r>
            <a:endParaRPr lang="en-US" sz="1200"/>
          </a:p>
        </p:txBody>
      </p:sp>
      <p:sp>
        <p:nvSpPr>
          <p:cNvPr id="2" name="Text Placeholder 1"/>
          <p:cNvSpPr>
            <a:spLocks noGrp="1"/>
          </p:cNvSpPr>
          <p:nvPr>
            <p:ph type="body" sz="quarter" idx="10"/>
          </p:nvPr>
        </p:nvSpPr>
        <p:spPr/>
        <p:txBody>
          <a:bodyPr>
            <a:noAutofit/>
          </a:bodyPr>
          <a:lstStyle/>
          <a:p>
            <a:r>
              <a:rPr lang="en-US" sz="1600" dirty="0">
                <a:solidFill>
                  <a:srgbClr val="000000"/>
                </a:solidFill>
                <a:latin typeface="Book Antiqua"/>
              </a:rPr>
              <a:t>PARTNERSHIP OBJECTIVES SERVE AS GUIDING FORCE</a:t>
            </a:r>
            <a:endParaRPr lang="en-US" sz="1600" b="0" i="1" dirty="0">
              <a:solidFill>
                <a:srgbClr val="000000"/>
              </a:solidFill>
              <a:latin typeface="Book Antiqua"/>
            </a:endParaRPr>
          </a:p>
        </p:txBody>
      </p:sp>
      <p:sp>
        <p:nvSpPr>
          <p:cNvPr id="137" name="Rectangle 3">
            <a:extLst>
              <a:ext uri="{FF2B5EF4-FFF2-40B4-BE49-F238E27FC236}">
                <a16:creationId xmlns:a16="http://schemas.microsoft.com/office/drawing/2014/main" id="{1CDB6E83-79D3-40B8-B896-C63205B34CDA}"/>
              </a:ext>
            </a:extLst>
          </p:cNvPr>
          <p:cNvSpPr txBox="1">
            <a:spLocks noChangeArrowheads="1"/>
          </p:cNvSpPr>
          <p:nvPr/>
        </p:nvSpPr>
        <p:spPr>
          <a:xfrm>
            <a:off x="771525" y="1156138"/>
            <a:ext cx="8839200" cy="5778062"/>
          </a:xfrm>
          <a:prstGeom prst="rect">
            <a:avLst/>
          </a:prstGeom>
        </p:spPr>
        <p:txBody>
          <a:bodyPr/>
          <a:lstStyle>
            <a:lvl1pPr marL="260350" indent="-260350" algn="l" defTabSz="1019175" rtl="0" eaLnBrk="0" fontAlgn="base" hangingPunct="0">
              <a:spcBef>
                <a:spcPct val="0"/>
              </a:spcBef>
              <a:spcAft>
                <a:spcPct val="0"/>
              </a:spcAft>
              <a:buFont typeface="Wingdings" pitchFamily="2" charset="2"/>
              <a:buChar char="§"/>
              <a:defRPr sz="1200">
                <a:solidFill>
                  <a:schemeClr val="tx1"/>
                </a:solidFill>
                <a:latin typeface="+mn-lt"/>
                <a:ea typeface="+mn-ea"/>
                <a:cs typeface="+mn-cs"/>
              </a:defRPr>
            </a:lvl1pPr>
            <a:lvl2pPr marL="635000" indent="-247650" algn="l" defTabSz="1019175" rtl="0" eaLnBrk="0" fontAlgn="base" hangingPunct="0">
              <a:spcBef>
                <a:spcPct val="0"/>
              </a:spcBef>
              <a:spcAft>
                <a:spcPct val="0"/>
              </a:spcAft>
              <a:buChar char="–"/>
              <a:defRPr sz="1200">
                <a:solidFill>
                  <a:schemeClr val="tx1"/>
                </a:solidFill>
                <a:latin typeface="+mn-lt"/>
              </a:defRPr>
            </a:lvl2pPr>
            <a:lvl3pPr marL="1017588" indent="-255588" algn="l" defTabSz="1019175" rtl="0" eaLnBrk="0" fontAlgn="base" hangingPunct="0">
              <a:spcBef>
                <a:spcPct val="0"/>
              </a:spcBef>
              <a:spcAft>
                <a:spcPct val="0"/>
              </a:spcAft>
              <a:buChar char="•"/>
              <a:defRPr sz="1200">
                <a:solidFill>
                  <a:schemeClr val="tx1"/>
                </a:solidFill>
                <a:latin typeface="+mn-lt"/>
              </a:defRPr>
            </a:lvl3pPr>
            <a:lvl4pPr marL="1403350" indent="-258763" algn="l" defTabSz="1019175" rtl="0" eaLnBrk="0" fontAlgn="base" hangingPunct="0">
              <a:spcBef>
                <a:spcPct val="0"/>
              </a:spcBef>
              <a:spcAft>
                <a:spcPct val="0"/>
              </a:spcAft>
              <a:buChar char="–"/>
              <a:defRPr sz="1200">
                <a:solidFill>
                  <a:schemeClr val="tx1"/>
                </a:solidFill>
                <a:latin typeface="+mn-lt"/>
              </a:defRPr>
            </a:lvl4pPr>
            <a:lvl5pPr marL="1784350" indent="-254000" algn="l" defTabSz="1019175" rtl="0" eaLnBrk="0" fontAlgn="base" hangingPunct="0">
              <a:spcBef>
                <a:spcPct val="0"/>
              </a:spcBef>
              <a:spcAft>
                <a:spcPct val="0"/>
              </a:spcAft>
              <a:buFont typeface="Wingdings" pitchFamily="2" charset="2"/>
              <a:buChar char="§"/>
              <a:defRPr sz="1200">
                <a:solidFill>
                  <a:schemeClr val="tx1"/>
                </a:solidFill>
                <a:latin typeface="+mn-lt"/>
              </a:defRPr>
            </a:lvl5pPr>
            <a:lvl6pPr marL="2241550" indent="-254000" algn="l" defTabSz="1019175" rtl="0" fontAlgn="base">
              <a:spcBef>
                <a:spcPct val="0"/>
              </a:spcBef>
              <a:spcAft>
                <a:spcPct val="0"/>
              </a:spcAft>
              <a:buFont typeface="Wingdings" pitchFamily="2" charset="2"/>
              <a:buChar char="§"/>
              <a:defRPr sz="1200">
                <a:solidFill>
                  <a:schemeClr val="tx1"/>
                </a:solidFill>
                <a:latin typeface="+mn-lt"/>
              </a:defRPr>
            </a:lvl6pPr>
            <a:lvl7pPr marL="2698750" indent="-254000" algn="l" defTabSz="1019175" rtl="0" fontAlgn="base">
              <a:spcBef>
                <a:spcPct val="0"/>
              </a:spcBef>
              <a:spcAft>
                <a:spcPct val="0"/>
              </a:spcAft>
              <a:buFont typeface="Wingdings" pitchFamily="2" charset="2"/>
              <a:buChar char="§"/>
              <a:defRPr sz="1200">
                <a:solidFill>
                  <a:schemeClr val="tx1"/>
                </a:solidFill>
                <a:latin typeface="+mn-lt"/>
              </a:defRPr>
            </a:lvl7pPr>
            <a:lvl8pPr marL="3155950" indent="-254000" algn="l" defTabSz="1019175" rtl="0" fontAlgn="base">
              <a:spcBef>
                <a:spcPct val="0"/>
              </a:spcBef>
              <a:spcAft>
                <a:spcPct val="0"/>
              </a:spcAft>
              <a:buFont typeface="Wingdings" pitchFamily="2" charset="2"/>
              <a:buChar char="§"/>
              <a:defRPr sz="1200">
                <a:solidFill>
                  <a:schemeClr val="tx1"/>
                </a:solidFill>
                <a:latin typeface="+mn-lt"/>
              </a:defRPr>
            </a:lvl8pPr>
            <a:lvl9pPr marL="3613150" indent="-254000" algn="l" defTabSz="1019175" rtl="0" fontAlgn="base">
              <a:spcBef>
                <a:spcPct val="0"/>
              </a:spcBef>
              <a:spcAft>
                <a:spcPct val="0"/>
              </a:spcAft>
              <a:buFont typeface="Wingdings" pitchFamily="2" charset="2"/>
              <a:buChar char="§"/>
              <a:defRPr sz="1200">
                <a:solidFill>
                  <a:schemeClr val="tx1"/>
                </a:solidFill>
                <a:latin typeface="+mn-lt"/>
              </a:defRPr>
            </a:lvl9pPr>
          </a:lstStyle>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0" marR="0" lvl="0" indent="0" algn="l" defTabSz="1019175" rtl="0" eaLnBrk="0" fontAlgn="base" latinLnBrk="0" hangingPunct="0">
              <a:lnSpc>
                <a:spcPct val="15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60350" marR="0" lvl="0" indent="-260350" algn="l" defTabSz="1019175" rtl="0" eaLnBrk="0" fontAlgn="base" latinLnBrk="0" hangingPunct="0">
              <a:lnSpc>
                <a:spcPct val="10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28600" marR="0" lvl="0" indent="-228600" algn="l" defTabSz="1019175" rtl="0" eaLnBrk="1" fontAlgn="base" latinLnBrk="0" hangingPunct="1">
              <a:lnSpc>
                <a:spcPct val="100000"/>
              </a:lnSpc>
              <a:spcBef>
                <a:spcPct val="0"/>
              </a:spcBef>
              <a:spcAft>
                <a:spcPct val="0"/>
              </a:spcAft>
              <a:buClrTx/>
              <a:buSzTx/>
              <a:buFont typeface="Wingdings" pitchFamily="2" charset="2"/>
              <a:buChar char="§"/>
              <a:tabLst/>
              <a:defRPr/>
            </a:pPr>
            <a:endParaRPr kumimoji="0" lang="en-US" sz="1200" b="0" i="0" u="none" strike="noStrike" kern="0" cap="none" spc="0" normalizeH="0" baseline="0" noProof="0">
              <a:ln>
                <a:noFill/>
              </a:ln>
              <a:solidFill>
                <a:srgbClr val="000000"/>
              </a:solidFill>
              <a:effectLst/>
              <a:uLnTx/>
              <a:uFillTx/>
              <a:latin typeface="Book Antiqua"/>
              <a:ea typeface="+mn-ea"/>
              <a:cs typeface="+mn-cs"/>
            </a:endParaRPr>
          </a:p>
        </p:txBody>
      </p:sp>
      <p:graphicFrame>
        <p:nvGraphicFramePr>
          <p:cNvPr id="4" name="Table 3">
            <a:extLst>
              <a:ext uri="{FF2B5EF4-FFF2-40B4-BE49-F238E27FC236}">
                <a16:creationId xmlns:a16="http://schemas.microsoft.com/office/drawing/2014/main" id="{4189F33F-A371-3DA1-4A9A-9C1E982C805D}"/>
              </a:ext>
            </a:extLst>
          </p:cNvPr>
          <p:cNvGraphicFramePr>
            <a:graphicFrameLocks noGrp="1"/>
          </p:cNvGraphicFramePr>
          <p:nvPr>
            <p:extLst>
              <p:ext uri="{D42A27DB-BD31-4B8C-83A1-F6EECF244321}">
                <p14:modId xmlns:p14="http://schemas.microsoft.com/office/powerpoint/2010/main" val="978791234"/>
              </p:ext>
            </p:extLst>
          </p:nvPr>
        </p:nvGraphicFramePr>
        <p:xfrm>
          <a:off x="737470" y="1281957"/>
          <a:ext cx="9035276" cy="5697157"/>
        </p:xfrm>
        <a:graphic>
          <a:graphicData uri="http://schemas.openxmlformats.org/drawingml/2006/table">
            <a:tbl>
              <a:tblPr firstRow="1" bandRow="1">
                <a:tableStyleId>{5C22544A-7EE6-4342-B048-85BDC9FD1C3A}</a:tableStyleId>
              </a:tblPr>
              <a:tblGrid>
                <a:gridCol w="8548486">
                  <a:extLst>
                    <a:ext uri="{9D8B030D-6E8A-4147-A177-3AD203B41FA5}">
                      <a16:colId xmlns:a16="http://schemas.microsoft.com/office/drawing/2014/main" val="4047884011"/>
                    </a:ext>
                  </a:extLst>
                </a:gridCol>
                <a:gridCol w="486790">
                  <a:extLst>
                    <a:ext uri="{9D8B030D-6E8A-4147-A177-3AD203B41FA5}">
                      <a16:colId xmlns:a16="http://schemas.microsoft.com/office/drawing/2014/main" val="3748624510"/>
                    </a:ext>
                  </a:extLst>
                </a:gridCol>
              </a:tblGrid>
              <a:tr h="1158728">
                <a:tc>
                  <a:txBody>
                    <a:bodyPr/>
                    <a:lstStyle/>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r>
                        <a:rPr kumimoji="0" lang="en-US" sz="1400" b="0" i="1" u="none" strike="noStrike" kern="0" cap="none" spc="0" normalizeH="0" baseline="0" noProof="0" dirty="0">
                          <a:ln>
                            <a:noFill/>
                          </a:ln>
                          <a:solidFill>
                            <a:srgbClr val="000000"/>
                          </a:solidFill>
                          <a:effectLst/>
                          <a:uLnTx/>
                          <a:uFillTx/>
                          <a:latin typeface="+mn-lt"/>
                          <a:ea typeface="+mn-ea"/>
                          <a:cs typeface="+mn-cs"/>
                        </a:rPr>
                        <a:t>Based on interviews with Ad Hoc Committee, physicians, and leadership, Juniper compiled the below list of key objectives as approved by the Board:</a:t>
                      </a: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endParaRPr kumimoji="0" lang="en-US" sz="18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Strengthen TCMC’s </a:t>
                      </a:r>
                      <a:r>
                        <a:rPr lang="en-US" sz="1400" b="0" kern="1200" dirty="0">
                          <a:solidFill>
                            <a:schemeClr val="tx1"/>
                          </a:solidFill>
                          <a:effectLst/>
                          <a:latin typeface="+mn-lt"/>
                          <a:ea typeface="+mn-ea"/>
                          <a:cs typeface="+mn-cs"/>
                        </a:rPr>
                        <a:t>longstanding commitment to </a:t>
                      </a:r>
                      <a:r>
                        <a:rPr lang="en-US" sz="1400" b="1" kern="1200" dirty="0">
                          <a:solidFill>
                            <a:schemeClr val="tx1"/>
                          </a:solidFill>
                          <a:effectLst/>
                          <a:latin typeface="+mn-lt"/>
                          <a:ea typeface="+mn-ea"/>
                          <a:cs typeface="+mn-cs"/>
                        </a:rPr>
                        <a:t>excellence in clinical quality, safety, and patient experience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Enhance TCMC’s</a:t>
                      </a:r>
                      <a:r>
                        <a:rPr kumimoji="0" lang="en-US" sz="1400" b="1" i="0" u="none" strike="noStrike" kern="0" cap="none" spc="0" normalizeH="0" baseline="0" noProof="0" dirty="0">
                          <a:ln>
                            <a:noFill/>
                          </a:ln>
                          <a:solidFill>
                            <a:schemeClr val="tx1"/>
                          </a:solidFill>
                          <a:effectLst/>
                          <a:uLnTx/>
                          <a:uFillTx/>
                          <a:latin typeface="+mn-lt"/>
                          <a:ea typeface="+mn-ea"/>
                          <a:cs typeface="+mn-cs"/>
                        </a:rPr>
                        <a:t> brand, market differentiation, and community perception</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Bring </a:t>
                      </a:r>
                      <a:r>
                        <a:rPr lang="en-US" sz="1400" b="1" kern="1200" dirty="0">
                          <a:solidFill>
                            <a:schemeClr val="tx1"/>
                          </a:solidFill>
                          <a:effectLst/>
                          <a:latin typeface="+mn-lt"/>
                          <a:ea typeface="+mn-ea"/>
                          <a:cs typeface="+mn-cs"/>
                        </a:rPr>
                        <a:t>innovative resources to expand the clinical breadth, quality, and integration </a:t>
                      </a:r>
                      <a:r>
                        <a:rPr lang="en-US" sz="1400" b="0" kern="1200" dirty="0">
                          <a:solidFill>
                            <a:schemeClr val="tx1"/>
                          </a:solidFill>
                          <a:effectLst/>
                          <a:latin typeface="+mn-lt"/>
                          <a:ea typeface="+mn-ea"/>
                          <a:cs typeface="+mn-cs"/>
                        </a:rPr>
                        <a:t>of TCMC’s services and programs to reduce outmigration</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Ensure the </a:t>
                      </a:r>
                      <a:r>
                        <a:rPr kumimoji="0" lang="en-US" sz="1400" b="1" i="0" u="none" strike="noStrike" kern="0" cap="none" spc="0" normalizeH="0" baseline="0" noProof="0" dirty="0">
                          <a:ln>
                            <a:noFill/>
                          </a:ln>
                          <a:solidFill>
                            <a:srgbClr val="000000"/>
                          </a:solidFill>
                          <a:effectLst/>
                          <a:uLnTx/>
                          <a:uFillTx/>
                          <a:latin typeface="+mn-lt"/>
                          <a:ea typeface="+mn-ea"/>
                          <a:cs typeface="+mn-cs"/>
                        </a:rPr>
                        <a:t>long-term financial sustainability </a:t>
                      </a:r>
                      <a:r>
                        <a:rPr kumimoji="0" lang="en-US" sz="1400" b="0" i="0" u="none" strike="noStrike" kern="0" cap="none" spc="0" normalizeH="0" baseline="0" noProof="0" dirty="0">
                          <a:ln>
                            <a:noFill/>
                          </a:ln>
                          <a:solidFill>
                            <a:srgbClr val="000000"/>
                          </a:solidFill>
                          <a:effectLst/>
                          <a:uLnTx/>
                          <a:uFillTx/>
                          <a:latin typeface="+mn-lt"/>
                          <a:ea typeface="+mn-ea"/>
                          <a:cs typeface="+mn-cs"/>
                        </a:rPr>
                        <a:t>of TCMC</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Enhance TCMC’s ability to </a:t>
                      </a:r>
                      <a:r>
                        <a:rPr kumimoji="0" lang="en-US" sz="1400" b="1" i="0" u="none" strike="noStrike" kern="0" cap="none" spc="0" normalizeH="0" baseline="0" noProof="0" dirty="0">
                          <a:ln>
                            <a:noFill/>
                          </a:ln>
                          <a:solidFill>
                            <a:srgbClr val="000000"/>
                          </a:solidFill>
                          <a:effectLst/>
                          <a:uLnTx/>
                          <a:uFillTx/>
                          <a:latin typeface="+mn-lt"/>
                          <a:ea typeface="+mn-ea"/>
                          <a:cs typeface="+mn-cs"/>
                        </a:rPr>
                        <a:t>recruit and retain high quality physicians, nurses, and staff </a:t>
                      </a:r>
                      <a:br>
                        <a:rPr kumimoji="0" lang="en-US" sz="1400" b="1" i="0" u="none" strike="noStrike" kern="0" cap="none" spc="0" normalizeH="0" baseline="0" noProof="0" dirty="0">
                          <a:ln>
                            <a:noFill/>
                          </a:ln>
                          <a:solidFill>
                            <a:srgbClr val="000000"/>
                          </a:solidFill>
                          <a:effectLst/>
                          <a:uLnTx/>
                          <a:uFillTx/>
                          <a:latin typeface="+mn-lt"/>
                          <a:ea typeface="+mn-ea"/>
                          <a:cs typeface="+mn-cs"/>
                        </a:rPr>
                      </a:b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Strengthen TCMC’s capacity to </a:t>
                      </a:r>
                      <a:r>
                        <a:rPr kumimoji="0" lang="en-US" sz="1400" b="1" i="0" u="none" strike="noStrike" kern="0" cap="none" spc="0" normalizeH="0" baseline="0" noProof="0" dirty="0">
                          <a:ln>
                            <a:noFill/>
                          </a:ln>
                          <a:solidFill>
                            <a:srgbClr val="000000"/>
                          </a:solidFill>
                          <a:effectLst/>
                          <a:uLnTx/>
                          <a:uFillTx/>
                          <a:latin typeface="+mn-lt"/>
                          <a:ea typeface="+mn-ea"/>
                          <a:cs typeface="+mn-cs"/>
                        </a:rPr>
                        <a:t>make investments in facilities, technology, programs, and people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Promote an organizational culture that embraces </a:t>
                      </a:r>
                      <a:r>
                        <a:rPr lang="en-US" sz="1400" b="1" kern="1200" dirty="0">
                          <a:solidFill>
                            <a:schemeClr val="tx1"/>
                          </a:solidFill>
                          <a:effectLst/>
                          <a:latin typeface="+mn-lt"/>
                          <a:ea typeface="+mn-ea"/>
                          <a:cs typeface="+mn-cs"/>
                        </a:rPr>
                        <a:t>accountability, excellence, and a </a:t>
                      </a:r>
                      <a:r>
                        <a:rPr lang="en-US" sz="1400" b="1" i="0" kern="1200" dirty="0">
                          <a:solidFill>
                            <a:schemeClr val="tx1"/>
                          </a:solidFill>
                          <a:effectLst/>
                          <a:latin typeface="+mn-lt"/>
                          <a:ea typeface="+mn-ea"/>
                          <a:cs typeface="+mn-cs"/>
                        </a:rPr>
                        <a:t>patient first focus</a:t>
                      </a: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lvl="0" indent="-228600" algn="l" defTabSz="1019175" rtl="0" eaLnBrk="0" fontAlgn="base" latinLnBrk="0" hangingPunct="0">
                        <a:lnSpc>
                          <a:spcPct val="130000"/>
                        </a:lnSpc>
                        <a:spcBef>
                          <a:spcPct val="0"/>
                        </a:spcBef>
                        <a:spcAft>
                          <a:spcPct val="0"/>
                        </a:spcAft>
                        <a:buClrTx/>
                        <a:buSzTx/>
                        <a:buFont typeface="Wingdings" pitchFamily="2" charset="2"/>
                        <a:buChar char="§"/>
                        <a:tabLst/>
                        <a:defRPr/>
                      </a:pPr>
                      <a:endParaRPr lang="en-US" sz="1400" i="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7810856"/>
                  </a:ext>
                </a:extLst>
              </a:tr>
            </a:tbl>
          </a:graphicData>
        </a:graphic>
      </p:graphicFrame>
    </p:spTree>
    <p:extLst>
      <p:ext uri="{BB962C8B-B14F-4D97-AF65-F5344CB8AC3E}">
        <p14:creationId xmlns:p14="http://schemas.microsoft.com/office/powerpoint/2010/main" val="2720977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46C79-7284-6060-1768-09438E778021}"/>
            </a:ext>
          </a:extLst>
        </p:cNvPr>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67DFBED6-EB6C-4099-A926-94E74BC17916}"/>
              </a:ext>
            </a:extLst>
          </p:cNvPr>
          <p:cNvGraphicFramePr>
            <a:graphicFrameLocks/>
          </p:cNvGraphicFramePr>
          <p:nvPr>
            <p:extLst>
              <p:ext uri="{D42A27DB-BD31-4B8C-83A1-F6EECF244321}">
                <p14:modId xmlns:p14="http://schemas.microsoft.com/office/powerpoint/2010/main" val="370048787"/>
              </p:ext>
            </p:extLst>
          </p:nvPr>
        </p:nvGraphicFramePr>
        <p:xfrm>
          <a:off x="588169" y="873904"/>
          <a:ext cx="9033125" cy="363965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a:extLst>
              <a:ext uri="{FF2B5EF4-FFF2-40B4-BE49-F238E27FC236}">
                <a16:creationId xmlns:a16="http://schemas.microsoft.com/office/drawing/2014/main" id="{E689D710-7096-2F01-D378-198C03706660}"/>
              </a:ext>
            </a:extLst>
          </p:cNvPr>
          <p:cNvSpPr>
            <a:spLocks noGrp="1"/>
          </p:cNvSpPr>
          <p:nvPr>
            <p:ph type="body" sz="quarter" idx="11"/>
          </p:nvPr>
        </p:nvSpPr>
        <p:spPr/>
        <p:txBody>
          <a:bodyPr/>
          <a:lstStyle/>
          <a:p>
            <a:r>
              <a:rPr kumimoji="0" lang="en-US" sz="1200" b="0" i="0" u="none" strike="noStrike" kern="1200" cap="none" spc="0" normalizeH="0" baseline="0" noProof="0">
                <a:ln>
                  <a:noFill/>
                </a:ln>
                <a:solidFill>
                  <a:srgbClr val="000000"/>
                </a:solidFill>
                <a:effectLst/>
                <a:uLnTx/>
                <a:uFillTx/>
                <a:latin typeface="Book Antiqua"/>
                <a:ea typeface="+mn-ea"/>
                <a:cs typeface="+mn-cs"/>
              </a:rPr>
              <a:t>PROCESS REVIEW</a:t>
            </a:r>
            <a:endParaRPr lang="en-US"/>
          </a:p>
        </p:txBody>
      </p:sp>
      <p:sp>
        <p:nvSpPr>
          <p:cNvPr id="8" name="TextBox 7">
            <a:extLst>
              <a:ext uri="{FF2B5EF4-FFF2-40B4-BE49-F238E27FC236}">
                <a16:creationId xmlns:a16="http://schemas.microsoft.com/office/drawing/2014/main" id="{CE405B97-9758-48AB-D245-E6DFB1E99D50}"/>
              </a:ext>
            </a:extLst>
          </p:cNvPr>
          <p:cNvSpPr txBox="1"/>
          <p:nvPr/>
        </p:nvSpPr>
        <p:spPr>
          <a:xfrm>
            <a:off x="703805" y="4436553"/>
            <a:ext cx="8669370" cy="1713283"/>
          </a:xfrm>
          <a:prstGeom prst="rect">
            <a:avLst/>
          </a:prstGeom>
          <a:noFill/>
          <a:ln>
            <a:noFill/>
            <a:prstDash val="sysDot"/>
          </a:ln>
        </p:spPr>
        <p:txBody>
          <a:bodyPr wrap="square" lIns="91433" tIns="45717" rIns="91433" bIns="45717" rtlCol="0">
            <a:spAutoFit/>
          </a:bodyPr>
          <a:lstStyle/>
          <a:p>
            <a:pPr marL="169863" marR="0" lvl="0" indent="-169863" algn="l" defTabSz="914400" rtl="0" eaLnBrk="1" fontAlgn="auto" latinLnBrk="0" hangingPunct="1">
              <a:lnSpc>
                <a:spcPct val="100000"/>
              </a:lnSpc>
              <a:spcBef>
                <a:spcPts val="800"/>
              </a:spcBef>
              <a:spcAft>
                <a:spcPts val="0"/>
              </a:spcAft>
              <a:buClrTx/>
              <a:buSzTx/>
              <a:buFont typeface="Wingdings" panose="05000000000000000000" pitchFamily="2" charset="2"/>
              <a:buChar char="§"/>
              <a:tabLst/>
              <a:defRPr/>
            </a:pP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Expenses outpacing revenue growth </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resulting in operating losses from FY20 to FY2</a:t>
            </a:r>
            <a:r>
              <a:rPr lang="en-US" sz="1200" kern="0">
                <a:solidFill>
                  <a:sysClr val="windowText" lastClr="000000"/>
                </a:solidFill>
                <a:cs typeface="Helvetica" panose="020B0604020202020204" pitchFamily="34" charset="0"/>
              </a:rPr>
              <a:t>4, </a:t>
            </a:r>
            <a:r>
              <a:rPr lang="en-US" sz="1200" kern="0">
                <a:cs typeface="Helvetica" panose="020B0604020202020204" pitchFamily="34" charset="0"/>
              </a:rPr>
              <a:t>although this flipped in FY25</a:t>
            </a:r>
            <a:endParaRPr kumimoji="0" lang="en-US" sz="1200" b="0" i="0" u="none" strike="noStrike" kern="0" cap="none" spc="0" normalizeH="0" baseline="0" noProof="0">
              <a:ln>
                <a:noFill/>
              </a:ln>
              <a:effectLst/>
              <a:uLnTx/>
              <a:uFillTx/>
              <a:latin typeface="Book Antiqua" pitchFamily="18" charset="0"/>
              <a:ea typeface="+mn-ea"/>
              <a:cs typeface="Helvetica" panose="020B0604020202020204" pitchFamily="34" charset="0"/>
            </a:endParaRPr>
          </a:p>
          <a:p>
            <a:pPr marL="169863" marR="0" lvl="0" indent="-169863" algn="l" defTabSz="914400" rtl="0" eaLnBrk="1" fontAlgn="auto" latinLnBrk="0" hangingPunct="1">
              <a:lnSpc>
                <a:spcPct val="100000"/>
              </a:lnSpc>
              <a:spcBef>
                <a:spcPts val="800"/>
              </a:spcBef>
              <a:spcAft>
                <a:spcPts val="0"/>
              </a:spcAft>
              <a:buClrTx/>
              <a:buSzTx/>
              <a:buFont typeface="Wingdings" panose="05000000000000000000" pitchFamily="2" charset="2"/>
              <a:buChar char="§"/>
              <a:tabLst/>
              <a:defRPr/>
            </a:pP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Liquidity pressure </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with cash reserves and days cash on hand declining sharply, limiting financial flexibility</a:t>
            </a:r>
          </a:p>
          <a:p>
            <a:pPr marL="169863" marR="0" lvl="0" indent="-169863" algn="l" defTabSz="914400" rtl="0" eaLnBrk="1" fontAlgn="auto" latinLnBrk="0" hangingPunct="1">
              <a:lnSpc>
                <a:spcPct val="100000"/>
              </a:lnSpc>
              <a:spcBef>
                <a:spcPts val="800"/>
              </a:spcBef>
              <a:spcAft>
                <a:spcPts val="0"/>
              </a:spcAft>
              <a:buClrTx/>
              <a:buSzTx/>
              <a:buFont typeface="Wingdings" panose="05000000000000000000" pitchFamily="2" charset="2"/>
              <a:buChar char="§"/>
              <a:tabLst/>
              <a:defRPr/>
            </a:pP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High leverage</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 with </a:t>
            </a: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negative MADS coverage</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 and </a:t>
            </a: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rising debt levels</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 signaling inadequate cash flow to meet obligations</a:t>
            </a:r>
          </a:p>
          <a:p>
            <a:pPr marL="169863" marR="0" lvl="0" indent="-169863" algn="l" defTabSz="914400" rtl="0" eaLnBrk="1" fontAlgn="auto" latinLnBrk="0" hangingPunct="1">
              <a:lnSpc>
                <a:spcPct val="100000"/>
              </a:lnSpc>
              <a:spcBef>
                <a:spcPts val="800"/>
              </a:spcBef>
              <a:spcAft>
                <a:spcPts val="0"/>
              </a:spcAft>
              <a:buClrTx/>
              <a:buSzTx/>
              <a:buFont typeface="Wingdings" panose="05000000000000000000" pitchFamily="2" charset="2"/>
              <a:buChar char="§"/>
              <a:tabLst/>
              <a:defRPr/>
            </a:pP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Increased capital expenditures in FY23 &amp; FY24 aimed at addressing </a:t>
            </a: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aging infrastructure</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 further straining resources</a:t>
            </a:r>
          </a:p>
          <a:p>
            <a:pPr marL="169863" marR="0" lvl="0" indent="-169863" algn="l" defTabSz="914400" rtl="0" eaLnBrk="1" fontAlgn="auto" latinLnBrk="0" hangingPunct="1">
              <a:lnSpc>
                <a:spcPct val="100000"/>
              </a:lnSpc>
              <a:spcBef>
                <a:spcPts val="800"/>
              </a:spcBef>
              <a:spcAft>
                <a:spcPts val="0"/>
              </a:spcAft>
              <a:buClrTx/>
              <a:buSzTx/>
              <a:buFont typeface="Wingdings" panose="05000000000000000000" pitchFamily="2" charset="2"/>
              <a:buChar char="§"/>
              <a:tabLst/>
              <a:defRPr/>
            </a:pP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Revenue has yet to return to pre-FY19 levels</a:t>
            </a:r>
            <a:r>
              <a:rPr kumimoji="0" lang="en-US" sz="1200" b="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 signaling ongoing challenges in recovery</a:t>
            </a:r>
            <a:endParaRPr lang="en-US" sz="1200" kern="0">
              <a:solidFill>
                <a:sysClr val="windowText" lastClr="000000"/>
              </a:solidFill>
              <a:cs typeface="Helvetica" panose="020B0604020202020204" pitchFamily="34" charset="0"/>
            </a:endParaRPr>
          </a:p>
          <a:p>
            <a:pPr marL="169863" indent="-169863" defTabSz="914400">
              <a:spcBef>
                <a:spcPts val="800"/>
              </a:spcBef>
              <a:buFont typeface="Wingdings" panose="05000000000000000000" pitchFamily="2" charset="2"/>
              <a:buChar char="§"/>
              <a:defRPr/>
            </a:pPr>
            <a:r>
              <a:rPr kumimoji="0" lang="en-US" sz="1200" b="1"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Inability to fund </a:t>
            </a:r>
            <a:r>
              <a:rPr kumimoji="0" lang="en-US" sz="1200" i="0" u="none" strike="noStrike" kern="0" cap="none" spc="0" normalizeH="0" baseline="0" noProof="0">
                <a:ln>
                  <a:noFill/>
                </a:ln>
                <a:solidFill>
                  <a:sysClr val="windowText" lastClr="000000"/>
                </a:solidFill>
                <a:effectLst/>
                <a:uLnTx/>
                <a:uFillTx/>
                <a:latin typeface="Book Antiqua" pitchFamily="18" charset="0"/>
                <a:ea typeface="+mn-ea"/>
                <a:cs typeface="Helvetica" panose="020B0604020202020204" pitchFamily="34" charset="0"/>
              </a:rPr>
              <a:t>clinical growth and seismic-related capital needs</a:t>
            </a:r>
          </a:p>
        </p:txBody>
      </p:sp>
      <p:sp>
        <p:nvSpPr>
          <p:cNvPr id="6" name="TextBox 5">
            <a:extLst>
              <a:ext uri="{FF2B5EF4-FFF2-40B4-BE49-F238E27FC236}">
                <a16:creationId xmlns:a16="http://schemas.microsoft.com/office/drawing/2014/main" id="{BB6CF955-285E-CF22-CD2D-27546DA5D193}"/>
              </a:ext>
            </a:extLst>
          </p:cNvPr>
          <p:cNvSpPr txBox="1"/>
          <p:nvPr/>
        </p:nvSpPr>
        <p:spPr>
          <a:xfrm>
            <a:off x="705050" y="6106253"/>
            <a:ext cx="8869363" cy="1361905"/>
          </a:xfrm>
          <a:prstGeom prst="rect">
            <a:avLst/>
          </a:prstGeom>
          <a:noFill/>
        </p:spPr>
        <p:txBody>
          <a:bodyPr wrap="square" lIns="91433" tIns="45717" rIns="91433" bIns="45717"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1" u="none" strike="noStrike" kern="1200" cap="none" spc="0" normalizeH="0" baseline="0" noProof="0">
                <a:ln>
                  <a:noFill/>
                </a:ln>
                <a:solidFill>
                  <a:srgbClr val="000000"/>
                </a:solidFill>
                <a:effectLst/>
                <a:uLnTx/>
                <a:uFillTx/>
                <a:latin typeface="Book Antiqua"/>
                <a:ea typeface="+mn-ea"/>
                <a:cs typeface="Helvetica" panose="020B0604020202020204" pitchFamily="34" charset="0"/>
              </a:rPr>
              <a:t>Source: </a:t>
            </a:r>
            <a:r>
              <a:rPr kumimoji="0" lang="en-US" sz="800" b="0" i="0" u="none" strike="noStrike" kern="1200" cap="none" spc="0" normalizeH="0" baseline="0" noProof="0">
                <a:ln>
                  <a:noFill/>
                </a:ln>
                <a:solidFill>
                  <a:srgbClr val="000000"/>
                </a:solidFill>
                <a:effectLst/>
                <a:uLnTx/>
                <a:uFillTx/>
                <a:latin typeface="Book Antiqua"/>
                <a:ea typeface="+mn-ea"/>
                <a:cs typeface="Helvetica" panose="020B0604020202020204" pitchFamily="34" charset="0"/>
              </a:rPr>
              <a:t>FY19-FY24 audited financials, FY25 internal financials</a:t>
            </a:r>
          </a:p>
          <a:p>
            <a:pPr marL="0" marR="0" lvl="0" indent="0" algn="l" defTabSz="914400" rtl="0" eaLnBrk="1" fontAlgn="base" latinLnBrk="0" hangingPunct="1">
              <a:lnSpc>
                <a:spcPct val="100000"/>
              </a:lnSpc>
              <a:spcBef>
                <a:spcPts val="300"/>
              </a:spcBef>
              <a:spcAft>
                <a:spcPct val="0"/>
              </a:spcAft>
              <a:buClrTx/>
              <a:buSzTx/>
              <a:buFontTx/>
              <a:buNone/>
              <a:tabLst/>
              <a:defRPr/>
            </a:pPr>
            <a:r>
              <a:rPr lang="en-US" sz="800">
                <a:solidFill>
                  <a:srgbClr val="000000"/>
                </a:solidFill>
                <a:latin typeface="Book Antiqua"/>
                <a:cs typeface="Helvetica" panose="020B0604020202020204" pitchFamily="34" charset="0"/>
              </a:rPr>
              <a:t>Notes:</a:t>
            </a: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800" b="0" i="0" u="none" strike="noStrike" kern="1200" cap="none" spc="0" normalizeH="0" baseline="0" noProof="0">
                <a:ln>
                  <a:noFill/>
                </a:ln>
                <a:solidFill>
                  <a:srgbClr val="000000"/>
                </a:solidFill>
                <a:effectLst/>
                <a:uLnTx/>
                <a:uFillTx/>
                <a:latin typeface="Book Antiqua"/>
                <a:ea typeface="+mn-ea"/>
                <a:cs typeface="Helvetica" panose="020B0604020202020204" pitchFamily="34" charset="0"/>
              </a:rPr>
              <a:t>Total Debt = Line of Credit + Short-term debt + Lease and SBITA liabilities, current  + Lease and SBITA liabilities, net of current + Current portion of long-term debt + Long-term debt, net + DHLP Loan.</a:t>
            </a: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r>
              <a:rPr lang="en-US" sz="800">
                <a:solidFill>
                  <a:srgbClr val="000000"/>
                </a:solidFill>
                <a:latin typeface="Book Antiqua"/>
                <a:cs typeface="Helvetica" panose="020B0604020202020204" pitchFamily="34" charset="0"/>
              </a:rPr>
              <a:t>For FY25, Average Age of Plant was calculated using an approximation of FY25 accumulated depreciation. FY25 accumulated depreciation = FY24 accumulated depreciation + FY25 depreciation and amortization.</a:t>
            </a: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r>
              <a:rPr lang="en-US" sz="800">
                <a:solidFill>
                  <a:srgbClr val="000000"/>
                </a:solidFill>
                <a:latin typeface="Book Antiqua"/>
                <a:cs typeface="Helvetica" panose="020B0604020202020204" pitchFamily="34" charset="0"/>
              </a:rPr>
              <a:t>Interest expense is not reported in Operating Expenses as it is reported below the line (GASB).</a:t>
            </a: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r>
              <a:rPr lang="en-US" sz="800">
                <a:solidFill>
                  <a:srgbClr val="000000"/>
                </a:solidFill>
                <a:latin typeface="Book Antiqua"/>
                <a:cs typeface="Helvetica" panose="020B0604020202020204" pitchFamily="34" charset="0"/>
              </a:rPr>
              <a:t>Operating revenue does not include district tax revenue, interest income, or other nonoperating revenues valued at $22.2mm in FY25.</a:t>
            </a: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800" b="0" i="0" u="none" strike="noStrike" kern="1200" cap="none" spc="0" normalizeH="0" baseline="0" noProof="0">
              <a:ln>
                <a:noFill/>
              </a:ln>
              <a:solidFill>
                <a:srgbClr val="000000"/>
              </a:solidFill>
              <a:effectLst/>
              <a:uLnTx/>
              <a:uFillTx/>
              <a:latin typeface="Book Antiqua"/>
              <a:ea typeface="+mn-ea"/>
              <a:cs typeface="Helvetica" panose="020B0604020202020204" pitchFamily="34" charset="0"/>
            </a:endParaRPr>
          </a:p>
          <a:p>
            <a:pPr marL="115888" marR="0" lvl="0" indent="-115888"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800" b="0" i="0" u="none" strike="noStrike" kern="1200" cap="none" spc="0" normalizeH="0" baseline="0" noProof="0">
              <a:ln>
                <a:noFill/>
              </a:ln>
              <a:solidFill>
                <a:srgbClr val="000000"/>
              </a:solidFill>
              <a:effectLst/>
              <a:uLnTx/>
              <a:uFillTx/>
              <a:latin typeface="Book Antiqua"/>
              <a:ea typeface="+mn-ea"/>
              <a:cs typeface="Helvetica" panose="020B0604020202020204" pitchFamily="34" charset="0"/>
            </a:endParaRPr>
          </a:p>
        </p:txBody>
      </p:sp>
      <p:sp>
        <p:nvSpPr>
          <p:cNvPr id="20" name="TextBox 19">
            <a:extLst>
              <a:ext uri="{FF2B5EF4-FFF2-40B4-BE49-F238E27FC236}">
                <a16:creationId xmlns:a16="http://schemas.microsoft.com/office/drawing/2014/main" id="{AFC8FB78-19B6-ECD9-5654-D1432ECEDDA5}"/>
              </a:ext>
            </a:extLst>
          </p:cNvPr>
          <p:cNvSpPr txBox="1"/>
          <p:nvPr/>
        </p:nvSpPr>
        <p:spPr>
          <a:xfrm rot="513285">
            <a:off x="8115274" y="3478292"/>
            <a:ext cx="1667007"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Book Antiqua" pitchFamily="18" charset="0"/>
                <a:ea typeface="+mn-ea"/>
                <a:cs typeface="+mn-cs"/>
              </a:rPr>
              <a:t>Days Cash on Hand</a:t>
            </a:r>
          </a:p>
        </p:txBody>
      </p:sp>
      <p:sp>
        <p:nvSpPr>
          <p:cNvPr id="22" name="TextBox 21">
            <a:extLst>
              <a:ext uri="{FF2B5EF4-FFF2-40B4-BE49-F238E27FC236}">
                <a16:creationId xmlns:a16="http://schemas.microsoft.com/office/drawing/2014/main" id="{2429ACDD-B705-2D5D-7174-580E763DD99D}"/>
              </a:ext>
            </a:extLst>
          </p:cNvPr>
          <p:cNvSpPr txBox="1"/>
          <p:nvPr/>
        </p:nvSpPr>
        <p:spPr>
          <a:xfrm>
            <a:off x="8391393" y="2453882"/>
            <a:ext cx="1667007"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Book Antiqua" pitchFamily="18" charset="0"/>
                <a:ea typeface="+mn-ea"/>
                <a:cs typeface="+mn-cs"/>
              </a:rPr>
              <a:t>Op. Expenses </a:t>
            </a:r>
            <a:r>
              <a:rPr kumimoji="0" lang="en-US" sz="1100" b="0" i="1" u="none" strike="noStrike" kern="1200" cap="none" spc="0" normalizeH="0" baseline="30000" noProof="0">
                <a:ln>
                  <a:noFill/>
                </a:ln>
                <a:solidFill>
                  <a:srgbClr val="000000"/>
                </a:solidFill>
                <a:effectLst/>
                <a:uLnTx/>
                <a:uFillTx/>
                <a:latin typeface="Book Antiqua" pitchFamily="18" charset="0"/>
                <a:ea typeface="+mn-ea"/>
                <a:cs typeface="+mn-cs"/>
              </a:rPr>
              <a:t>3</a:t>
            </a:r>
          </a:p>
        </p:txBody>
      </p:sp>
      <p:sp>
        <p:nvSpPr>
          <p:cNvPr id="2" name="TextBox 1">
            <a:extLst>
              <a:ext uri="{FF2B5EF4-FFF2-40B4-BE49-F238E27FC236}">
                <a16:creationId xmlns:a16="http://schemas.microsoft.com/office/drawing/2014/main" id="{7D2A74BB-DCCC-42A4-4C8D-E2BB036F9189}"/>
              </a:ext>
            </a:extLst>
          </p:cNvPr>
          <p:cNvSpPr txBox="1"/>
          <p:nvPr/>
        </p:nvSpPr>
        <p:spPr>
          <a:xfrm rot="20889567">
            <a:off x="7961576" y="2731709"/>
            <a:ext cx="1448292"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100" i="1">
                <a:solidFill>
                  <a:srgbClr val="000000"/>
                </a:solidFill>
                <a:latin typeface="Book Antiqua" pitchFamily="18" charset="0"/>
              </a:rPr>
              <a:t>Op.</a:t>
            </a:r>
            <a:r>
              <a:rPr kumimoji="0" lang="en-US" sz="1100" b="0" i="1" u="none" strike="noStrike" kern="1200" cap="none" spc="0" normalizeH="0" baseline="0" noProof="0">
                <a:ln>
                  <a:noFill/>
                </a:ln>
                <a:solidFill>
                  <a:srgbClr val="000000"/>
                </a:solidFill>
                <a:effectLst/>
                <a:uLnTx/>
                <a:uFillTx/>
                <a:latin typeface="Book Antiqua" pitchFamily="18" charset="0"/>
                <a:ea typeface="+mn-ea"/>
                <a:cs typeface="+mn-cs"/>
              </a:rPr>
              <a:t> Revenue </a:t>
            </a:r>
            <a:r>
              <a:rPr kumimoji="0" lang="en-US" sz="1100" b="0" i="1" u="none" strike="noStrike" kern="1200" cap="none" spc="0" normalizeH="0" baseline="30000" noProof="0">
                <a:ln>
                  <a:noFill/>
                </a:ln>
                <a:solidFill>
                  <a:srgbClr val="000000"/>
                </a:solidFill>
                <a:effectLst/>
                <a:uLnTx/>
                <a:uFillTx/>
                <a:latin typeface="Book Antiqua" pitchFamily="18" charset="0"/>
                <a:ea typeface="+mn-ea"/>
                <a:cs typeface="+mn-cs"/>
              </a:rPr>
              <a:t>4</a:t>
            </a:r>
          </a:p>
        </p:txBody>
      </p:sp>
      <p:graphicFrame>
        <p:nvGraphicFramePr>
          <p:cNvPr id="4" name="Table 4">
            <a:extLst>
              <a:ext uri="{FF2B5EF4-FFF2-40B4-BE49-F238E27FC236}">
                <a16:creationId xmlns:a16="http://schemas.microsoft.com/office/drawing/2014/main" id="{278BA388-701B-F140-0D16-1E82E099FBA3}"/>
              </a:ext>
            </a:extLst>
          </p:cNvPr>
          <p:cNvGraphicFramePr>
            <a:graphicFrameLocks noGrp="1"/>
          </p:cNvGraphicFramePr>
          <p:nvPr>
            <p:extLst>
              <p:ext uri="{D42A27DB-BD31-4B8C-83A1-F6EECF244321}">
                <p14:modId xmlns:p14="http://schemas.microsoft.com/office/powerpoint/2010/main" val="1475376324"/>
              </p:ext>
            </p:extLst>
          </p:nvPr>
        </p:nvGraphicFramePr>
        <p:xfrm>
          <a:off x="865066" y="1081375"/>
          <a:ext cx="1784267" cy="1273698"/>
        </p:xfrm>
        <a:graphic>
          <a:graphicData uri="http://schemas.openxmlformats.org/drawingml/2006/table">
            <a:tbl>
              <a:tblPr firstRow="1" bandRow="1">
                <a:tableStyleId>{5C22544A-7EE6-4342-B048-85BDC9FD1C3A}</a:tableStyleId>
              </a:tblPr>
              <a:tblGrid>
                <a:gridCol w="1341207">
                  <a:extLst>
                    <a:ext uri="{9D8B030D-6E8A-4147-A177-3AD203B41FA5}">
                      <a16:colId xmlns:a16="http://schemas.microsoft.com/office/drawing/2014/main" val="1595934041"/>
                    </a:ext>
                  </a:extLst>
                </a:gridCol>
                <a:gridCol w="443060">
                  <a:extLst>
                    <a:ext uri="{9D8B030D-6E8A-4147-A177-3AD203B41FA5}">
                      <a16:colId xmlns:a16="http://schemas.microsoft.com/office/drawing/2014/main" val="185021814"/>
                    </a:ext>
                  </a:extLst>
                </a:gridCol>
              </a:tblGrid>
              <a:tr h="212283">
                <a:tc gridSpan="2">
                  <a:txBody>
                    <a:bodyPr/>
                    <a:lstStyle/>
                    <a:p>
                      <a:pPr algn="ctr"/>
                      <a:r>
                        <a:rPr lang="en-US" sz="1000">
                          <a:solidFill>
                            <a:schemeClr val="bg1"/>
                          </a:solidFill>
                        </a:rPr>
                        <a:t>% Change (FY19-FY25)</a:t>
                      </a:r>
                    </a:p>
                  </a:txBody>
                  <a:tcPr marR="0" marT="27432" marB="27432" anchor="b">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546B50"/>
                    </a:solidFill>
                  </a:tcPr>
                </a:tc>
                <a:tc hMerge="1">
                  <a:txBody>
                    <a:bodyPr/>
                    <a:lstStyle/>
                    <a:p>
                      <a:pPr algn="l"/>
                      <a:r>
                        <a:rPr lang="en-US" sz="1100">
                          <a:solidFill>
                            <a:schemeClr val="bg1"/>
                          </a:solidFill>
                        </a:rPr>
                        <a:t>Avg. Rate of ∆</a:t>
                      </a:r>
                    </a:p>
                    <a:p>
                      <a:pPr algn="l"/>
                      <a:r>
                        <a:rPr lang="en-US" sz="1100">
                          <a:solidFill>
                            <a:schemeClr val="bg1"/>
                          </a:solidFill>
                        </a:rPr>
                        <a:t>(FY10-22)</a:t>
                      </a:r>
                    </a:p>
                  </a:txBody>
                  <a:tcPr anchor="b">
                    <a:lnL w="12700" cmpd="sng">
                      <a:noFill/>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546B50"/>
                    </a:solidFill>
                  </a:tcPr>
                </a:tc>
                <a:extLst>
                  <a:ext uri="{0D108BD9-81ED-4DB2-BD59-A6C34878D82A}">
                    <a16:rowId xmlns:a16="http://schemas.microsoft.com/office/drawing/2014/main" val="3100928940"/>
                  </a:ext>
                </a:extLst>
              </a:tr>
              <a:tr h="212283">
                <a:tc>
                  <a:txBody>
                    <a:bodyPr/>
                    <a:lstStyle/>
                    <a:p>
                      <a:r>
                        <a:rPr lang="en-US" sz="1000">
                          <a:solidFill>
                            <a:sysClr val="windowText" lastClr="000000"/>
                          </a:solidFill>
                          <a:latin typeface="+mn-lt"/>
                        </a:rPr>
                        <a:t>Total Debt</a:t>
                      </a:r>
                    </a:p>
                  </a:txBody>
                  <a:tcPr marR="0" marT="27432" marB="27432">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000">
                          <a:solidFill>
                            <a:schemeClr val="tx1"/>
                          </a:solidFill>
                        </a:rPr>
                        <a:t>45.6%</a:t>
                      </a:r>
                    </a:p>
                  </a:txBody>
                  <a:tcPr marL="0" marR="0" marT="27432" marB="27432">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73523067"/>
                  </a:ext>
                </a:extLst>
              </a:tr>
              <a:tr h="212283">
                <a:tc>
                  <a:txBody>
                    <a:bodyPr/>
                    <a:lstStyle/>
                    <a:p>
                      <a:pPr marL="0" algn="l" rtl="0" eaLnBrk="1" latinLnBrk="0" hangingPunct="1"/>
                      <a:r>
                        <a:rPr lang="en-US" sz="1000" kern="1200">
                          <a:solidFill>
                            <a:srgbClr val="000000"/>
                          </a:solidFill>
                          <a:effectLst/>
                          <a:latin typeface="+mn-lt"/>
                          <a:ea typeface="+mn-ea"/>
                          <a:cs typeface="+mn-cs"/>
                        </a:rPr>
                        <a:t>Average Age of Plant</a:t>
                      </a:r>
                      <a:endParaRPr lang="en-US" sz="1000">
                        <a:effectLst/>
                        <a:latin typeface="+mn-lt"/>
                      </a:endParaRPr>
                    </a:p>
                  </a:txBody>
                  <a:tcPr marR="0" marT="27432" marB="27432">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1000">
                          <a:solidFill>
                            <a:schemeClr val="tx1"/>
                          </a:solidFill>
                        </a:rPr>
                        <a:t>6.5%</a:t>
                      </a:r>
                    </a:p>
                  </a:txBody>
                  <a:tcPr marL="0" marR="0" marT="27432" marB="27432">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7909030"/>
                  </a:ext>
                </a:extLst>
              </a:tr>
              <a:tr h="212283">
                <a:tc>
                  <a:txBody>
                    <a:bodyPr/>
                    <a:lstStyle/>
                    <a:p>
                      <a:r>
                        <a:rPr lang="en-US" sz="1000">
                          <a:solidFill>
                            <a:sysClr val="windowText" lastClr="000000"/>
                          </a:solidFill>
                          <a:latin typeface="+mn-lt"/>
                        </a:rPr>
                        <a:t>Operating Expenses</a:t>
                      </a:r>
                    </a:p>
                  </a:txBody>
                  <a:tcPr marR="0" marT="27432" marB="27432">
                    <a:lnL w="635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000">
                          <a:solidFill>
                            <a:srgbClr val="FF0000"/>
                          </a:solidFill>
                        </a:rPr>
                        <a:t>(5.7%)</a:t>
                      </a:r>
                    </a:p>
                  </a:txBody>
                  <a:tcPr marL="0" marR="0" marT="27432" marB="27432">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71220333"/>
                  </a:ext>
                </a:extLst>
              </a:tr>
              <a:tr h="212283">
                <a:tc>
                  <a:txBody>
                    <a:bodyPr/>
                    <a:lstStyle/>
                    <a:p>
                      <a:r>
                        <a:rPr lang="en-US" sz="1000">
                          <a:solidFill>
                            <a:sysClr val="windowText" lastClr="000000"/>
                          </a:solidFill>
                          <a:latin typeface="+mn-lt"/>
                        </a:rPr>
                        <a:t>Operating Revenue</a:t>
                      </a:r>
                    </a:p>
                  </a:txBody>
                  <a:tcPr marR="0" marT="27432" marB="27432">
                    <a:lnL w="635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000">
                          <a:solidFill>
                            <a:srgbClr val="FF0000"/>
                          </a:solidFill>
                        </a:rPr>
                        <a:t>(5.4%)</a:t>
                      </a:r>
                    </a:p>
                  </a:txBody>
                  <a:tcPr marL="0" marR="0" marT="27432" marB="27432">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0523661"/>
                  </a:ext>
                </a:extLst>
              </a:tr>
              <a:tr h="212283">
                <a:tc>
                  <a:txBody>
                    <a:bodyPr/>
                    <a:lstStyle/>
                    <a:p>
                      <a:r>
                        <a:rPr lang="en-US" sz="1000" kern="1200">
                          <a:solidFill>
                            <a:srgbClr val="000000"/>
                          </a:solidFill>
                          <a:effectLst/>
                          <a:latin typeface="+mn-lt"/>
                          <a:ea typeface="+mn-ea"/>
                          <a:cs typeface="+mn-cs"/>
                        </a:rPr>
                        <a:t>Days Cash on Hand</a:t>
                      </a:r>
                      <a:endParaRPr lang="en-US" sz="1000">
                        <a:solidFill>
                          <a:sysClr val="windowText" lastClr="000000"/>
                        </a:solidFill>
                        <a:latin typeface="+mn-lt"/>
                      </a:endParaRPr>
                    </a:p>
                  </a:txBody>
                  <a:tcPr marR="0" marT="27432" marB="27432">
                    <a:lnL w="6350" cap="flat" cmpd="sng" algn="ctr">
                      <a:solidFill>
                        <a:schemeClr val="bg1">
                          <a:lumMod val="75000"/>
                        </a:schemeClr>
                      </a:solidFill>
                      <a:prstDash val="solid"/>
                      <a:round/>
                      <a:headEnd type="none" w="med" len="med"/>
                      <a:tailEnd type="none" w="med" len="med"/>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000">
                          <a:solidFill>
                            <a:srgbClr val="FF0000"/>
                          </a:solidFill>
                        </a:rPr>
                        <a:t>(52.8%)</a:t>
                      </a:r>
                    </a:p>
                  </a:txBody>
                  <a:tcPr marL="0" marR="0" marT="27432" marB="27432">
                    <a:lnL w="12700" cmpd="sng">
                      <a:noFill/>
                    </a:lnL>
                    <a:lnR w="6350" cap="flat" cmpd="sng" algn="ctr">
                      <a:solidFill>
                        <a:schemeClr val="bg1">
                          <a:lumMod val="75000"/>
                        </a:schemeClr>
                      </a:solidFill>
                      <a:prstDash val="solid"/>
                      <a:round/>
                      <a:headEnd type="none" w="med" len="med"/>
                      <a:tailEnd type="none" w="med" len="med"/>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2975354"/>
                  </a:ext>
                </a:extLst>
              </a:tr>
            </a:tbl>
          </a:graphicData>
        </a:graphic>
      </p:graphicFrame>
      <p:sp>
        <p:nvSpPr>
          <p:cNvPr id="15" name="TextBox 14">
            <a:extLst>
              <a:ext uri="{FF2B5EF4-FFF2-40B4-BE49-F238E27FC236}">
                <a16:creationId xmlns:a16="http://schemas.microsoft.com/office/drawing/2014/main" id="{3A28D54D-816F-CE9F-601E-4949662CACE2}"/>
              </a:ext>
            </a:extLst>
          </p:cNvPr>
          <p:cNvSpPr txBox="1"/>
          <p:nvPr/>
        </p:nvSpPr>
        <p:spPr>
          <a:xfrm>
            <a:off x="8391393" y="2205133"/>
            <a:ext cx="1667007"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Book Antiqua" pitchFamily="18" charset="0"/>
                <a:ea typeface="+mn-ea"/>
                <a:cs typeface="+mn-cs"/>
              </a:rPr>
              <a:t>Age of Plant </a:t>
            </a:r>
            <a:r>
              <a:rPr kumimoji="0" lang="en-US" sz="1100" b="0" i="1" u="none" strike="noStrike" kern="1200" cap="none" spc="0" normalizeH="0" baseline="30000" noProof="0">
                <a:ln>
                  <a:noFill/>
                </a:ln>
                <a:solidFill>
                  <a:srgbClr val="000000"/>
                </a:solidFill>
                <a:effectLst/>
                <a:uLnTx/>
                <a:uFillTx/>
                <a:latin typeface="Book Antiqua" pitchFamily="18" charset="0"/>
                <a:ea typeface="+mn-ea"/>
                <a:cs typeface="+mn-cs"/>
              </a:rPr>
              <a:t>2</a:t>
            </a:r>
          </a:p>
        </p:txBody>
      </p:sp>
      <p:sp>
        <p:nvSpPr>
          <p:cNvPr id="11" name="TextBox 10">
            <a:extLst>
              <a:ext uri="{FF2B5EF4-FFF2-40B4-BE49-F238E27FC236}">
                <a16:creationId xmlns:a16="http://schemas.microsoft.com/office/drawing/2014/main" id="{CBD982EE-B111-EBCC-0102-3AB6B6EF24ED}"/>
              </a:ext>
            </a:extLst>
          </p:cNvPr>
          <p:cNvSpPr txBox="1"/>
          <p:nvPr/>
        </p:nvSpPr>
        <p:spPr>
          <a:xfrm rot="20961283">
            <a:off x="8469589" y="1256198"/>
            <a:ext cx="1448292"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100" i="1">
                <a:solidFill>
                  <a:srgbClr val="000000"/>
                </a:solidFill>
                <a:latin typeface="Book Antiqua" pitchFamily="18" charset="0"/>
              </a:rPr>
              <a:t>Total</a:t>
            </a:r>
            <a:r>
              <a:rPr kumimoji="0" lang="en-US" sz="1100" b="0" i="1" u="none" strike="noStrike" kern="1200" cap="none" spc="0" normalizeH="0" baseline="0" noProof="0">
                <a:ln>
                  <a:noFill/>
                </a:ln>
                <a:solidFill>
                  <a:srgbClr val="000000"/>
                </a:solidFill>
                <a:effectLst/>
                <a:uLnTx/>
                <a:uFillTx/>
                <a:latin typeface="Book Antiqua" pitchFamily="18" charset="0"/>
                <a:ea typeface="+mn-ea"/>
                <a:cs typeface="+mn-cs"/>
              </a:rPr>
              <a:t> Debt </a:t>
            </a:r>
            <a:r>
              <a:rPr kumimoji="0" lang="en-US" sz="1100" b="0" i="1" u="none" strike="noStrike" kern="1200" cap="none" spc="0" normalizeH="0" baseline="30000" noProof="0">
                <a:ln>
                  <a:noFill/>
                </a:ln>
                <a:solidFill>
                  <a:srgbClr val="000000"/>
                </a:solidFill>
                <a:effectLst/>
                <a:uLnTx/>
                <a:uFillTx/>
                <a:latin typeface="Book Antiqua" pitchFamily="18" charset="0"/>
                <a:ea typeface="+mn-ea"/>
                <a:cs typeface="+mn-cs"/>
              </a:rPr>
              <a:t>1</a:t>
            </a:r>
          </a:p>
        </p:txBody>
      </p:sp>
      <p:sp>
        <p:nvSpPr>
          <p:cNvPr id="17" name="Text Placeholder 16">
            <a:extLst>
              <a:ext uri="{FF2B5EF4-FFF2-40B4-BE49-F238E27FC236}">
                <a16:creationId xmlns:a16="http://schemas.microsoft.com/office/drawing/2014/main" id="{8B83C744-81C0-C6DD-29A2-37B73BCE3C47}"/>
              </a:ext>
            </a:extLst>
          </p:cNvPr>
          <p:cNvSpPr>
            <a:spLocks noGrp="1"/>
          </p:cNvSpPr>
          <p:nvPr>
            <p:ph type="body" sz="quarter" idx="10"/>
          </p:nvPr>
        </p:nvSpPr>
        <p:spPr/>
        <p:txBody>
          <a:bodyPr>
            <a:normAutofit fontScale="92500" lnSpcReduction="10000"/>
          </a:bodyPr>
          <a:lstStyle/>
          <a:p>
            <a:r>
              <a:rPr lang="en-US" sz="1600" dirty="0"/>
              <a:t>FINANCIAL PERFORMANCE   </a:t>
            </a:r>
            <a:r>
              <a:rPr lang="en-US" sz="1200" b="0" i="1" dirty="0"/>
              <a:t>key trends from FY19 to FY25, FYE 6/30</a:t>
            </a:r>
          </a:p>
        </p:txBody>
      </p:sp>
    </p:spTree>
    <p:extLst>
      <p:ext uri="{BB962C8B-B14F-4D97-AF65-F5344CB8AC3E}">
        <p14:creationId xmlns:p14="http://schemas.microsoft.com/office/powerpoint/2010/main" val="412558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FB7F1-03B0-94B4-5FDF-DEBC6CA3AEB2}"/>
            </a:ext>
          </a:extLst>
        </p:cNvPr>
        <p:cNvGrpSpPr/>
        <p:nvPr/>
      </p:nvGrpSpPr>
      <p:grpSpPr>
        <a:xfrm>
          <a:off x="0" y="0"/>
          <a:ext cx="0" cy="0"/>
          <a:chOff x="0" y="0"/>
          <a:chExt cx="0" cy="0"/>
        </a:xfrm>
      </p:grpSpPr>
      <p:grpSp>
        <p:nvGrpSpPr>
          <p:cNvPr id="232" name="Group 58">
            <a:extLst>
              <a:ext uri="{FF2B5EF4-FFF2-40B4-BE49-F238E27FC236}">
                <a16:creationId xmlns:a16="http://schemas.microsoft.com/office/drawing/2014/main" id="{254ACB1B-5772-3324-D338-F3BB3A86B6F8}"/>
              </a:ext>
            </a:extLst>
          </p:cNvPr>
          <p:cNvGrpSpPr>
            <a:grpSpLocks/>
          </p:cNvGrpSpPr>
          <p:nvPr/>
        </p:nvGrpSpPr>
        <p:grpSpPr bwMode="auto">
          <a:xfrm>
            <a:off x="3918583" y="3208818"/>
            <a:ext cx="295835" cy="345141"/>
            <a:chOff x="901887" y="3532149"/>
            <a:chExt cx="304053" cy="354517"/>
          </a:xfrm>
        </p:grpSpPr>
        <p:sp>
          <p:nvSpPr>
            <p:cNvPr id="233" name="Text Box 184">
              <a:extLst>
                <a:ext uri="{FF2B5EF4-FFF2-40B4-BE49-F238E27FC236}">
                  <a16:creationId xmlns:a16="http://schemas.microsoft.com/office/drawing/2014/main" id="{CDFA0870-9D92-0A0F-952A-5FAB1D23A071}"/>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34" name="Line 185">
              <a:extLst>
                <a:ext uri="{FF2B5EF4-FFF2-40B4-BE49-F238E27FC236}">
                  <a16:creationId xmlns:a16="http://schemas.microsoft.com/office/drawing/2014/main" id="{CEB886FF-C4DE-03CB-E40C-343E6ADCE77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6" name="Text Box 184">
            <a:extLst>
              <a:ext uri="{FF2B5EF4-FFF2-40B4-BE49-F238E27FC236}">
                <a16:creationId xmlns:a16="http://schemas.microsoft.com/office/drawing/2014/main" id="{4418E013-3448-3346-C13D-2D665DA3CD3B}"/>
              </a:ext>
            </a:extLst>
          </p:cNvPr>
          <p:cNvSpPr txBox="1">
            <a:spLocks noChangeArrowheads="1"/>
          </p:cNvSpPr>
          <p:nvPr/>
        </p:nvSpPr>
        <p:spPr bwMode="auto">
          <a:xfrm>
            <a:off x="7508551" y="3226437"/>
            <a:ext cx="294294" cy="309011"/>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68" name="Line 185">
            <a:extLst>
              <a:ext uri="{FF2B5EF4-FFF2-40B4-BE49-F238E27FC236}">
                <a16:creationId xmlns:a16="http://schemas.microsoft.com/office/drawing/2014/main" id="{080F9581-9C28-A522-256B-32D5F7C5C0D8}"/>
              </a:ext>
            </a:extLst>
          </p:cNvPr>
          <p:cNvSpPr>
            <a:spLocks noChangeShapeType="1"/>
          </p:cNvSpPr>
          <p:nvPr/>
        </p:nvSpPr>
        <p:spPr bwMode="auto">
          <a:xfrm flipH="1">
            <a:off x="7655698" y="3208818"/>
            <a:ext cx="0" cy="345141"/>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nvGrpSpPr>
          <p:cNvPr id="187" name="Group 52">
            <a:extLst>
              <a:ext uri="{FF2B5EF4-FFF2-40B4-BE49-F238E27FC236}">
                <a16:creationId xmlns:a16="http://schemas.microsoft.com/office/drawing/2014/main" id="{E87E9C90-8C69-639E-9517-8487BF0B138A}"/>
              </a:ext>
            </a:extLst>
          </p:cNvPr>
          <p:cNvGrpSpPr>
            <a:grpSpLocks/>
          </p:cNvGrpSpPr>
          <p:nvPr/>
        </p:nvGrpSpPr>
        <p:grpSpPr bwMode="auto">
          <a:xfrm>
            <a:off x="8223497" y="3208818"/>
            <a:ext cx="294294" cy="345141"/>
            <a:chOff x="901887" y="3532149"/>
            <a:chExt cx="304053" cy="354517"/>
          </a:xfrm>
        </p:grpSpPr>
        <p:sp>
          <p:nvSpPr>
            <p:cNvPr id="189" name="Text Box 184">
              <a:extLst>
                <a:ext uri="{FF2B5EF4-FFF2-40B4-BE49-F238E27FC236}">
                  <a16:creationId xmlns:a16="http://schemas.microsoft.com/office/drawing/2014/main" id="{0971EAE8-FD53-2A37-F8BB-340B34DF6D62}"/>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4" name="Line 185">
              <a:extLst>
                <a:ext uri="{FF2B5EF4-FFF2-40B4-BE49-F238E27FC236}">
                  <a16:creationId xmlns:a16="http://schemas.microsoft.com/office/drawing/2014/main" id="{C6D62E77-896A-4B06-3CA2-0EC8BBC01F4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2" name="Text Placeholder 11">
            <a:extLst>
              <a:ext uri="{FF2B5EF4-FFF2-40B4-BE49-F238E27FC236}">
                <a16:creationId xmlns:a16="http://schemas.microsoft.com/office/drawing/2014/main" id="{25D6DD10-2423-BAC1-7F54-DF658C757474}"/>
              </a:ext>
            </a:extLst>
          </p:cNvPr>
          <p:cNvSpPr>
            <a:spLocks noGrp="1"/>
          </p:cNvSpPr>
          <p:nvPr>
            <p:ph type="body" sz="quarter" idx="11"/>
          </p:nvPr>
        </p:nvSpPr>
        <p:spPr/>
        <p:txBody>
          <a:bodyPr/>
          <a:lstStyle/>
          <a:p>
            <a:r>
              <a:rPr lang="en-US" kern="0">
                <a:solidFill>
                  <a:srgbClr val="000000"/>
                </a:solidFill>
                <a:latin typeface="Book Antiqua"/>
                <a:ea typeface="+mj-ea"/>
                <a:cs typeface="+mj-cs"/>
              </a:rPr>
              <a:t>PROCESS REVIEW</a:t>
            </a:r>
          </a:p>
        </p:txBody>
      </p:sp>
      <p:sp>
        <p:nvSpPr>
          <p:cNvPr id="7171" name="Rectangle 3">
            <a:extLst>
              <a:ext uri="{FF2B5EF4-FFF2-40B4-BE49-F238E27FC236}">
                <a16:creationId xmlns:a16="http://schemas.microsoft.com/office/drawing/2014/main" id="{F624C3DB-E45C-C745-2176-8F1E326D7842}"/>
              </a:ext>
            </a:extLst>
          </p:cNvPr>
          <p:cNvSpPr>
            <a:spLocks noGrp="1" noChangeArrowheads="1"/>
          </p:cNvSpPr>
          <p:nvPr>
            <p:ph type="body" sz="quarter" idx="10"/>
          </p:nvPr>
        </p:nvSpPr>
        <p:spPr/>
        <p:txBody>
          <a:bodyPr>
            <a:normAutofit fontScale="92500" lnSpcReduction="20000"/>
          </a:bodyPr>
          <a:lstStyle/>
          <a:p>
            <a:pPr marL="218807" indent="-218807">
              <a:defRPr/>
            </a:pPr>
            <a:r>
              <a:rPr lang="en-US" sz="1700" dirty="0">
                <a:solidFill>
                  <a:srgbClr val="000000"/>
                </a:solidFill>
              </a:rPr>
              <a:t>TIMELINE</a:t>
            </a:r>
            <a:r>
              <a:rPr lang="en-US" dirty="0">
                <a:solidFill>
                  <a:srgbClr val="000000"/>
                </a:solidFill>
                <a:latin typeface="Felix Titling" pitchFamily="82" charset="0"/>
              </a:rPr>
              <a:t>   </a:t>
            </a:r>
            <a:r>
              <a:rPr lang="en-US" sz="1165" b="0" i="1" dirty="0">
                <a:solidFill>
                  <a:srgbClr val="000000"/>
                </a:solidFill>
                <a:cs typeface="Times New Roman" pitchFamily="18" charset="0"/>
              </a:rPr>
              <a:t>overall approach</a:t>
            </a:r>
            <a:endParaRPr lang="en-US" dirty="0"/>
          </a:p>
          <a:p>
            <a:pPr>
              <a:buNone/>
            </a:pPr>
            <a:endParaRPr lang="en-US" dirty="0"/>
          </a:p>
          <a:p>
            <a:pPr>
              <a:buNone/>
            </a:pPr>
            <a:endParaRPr lang="en-US" dirty="0"/>
          </a:p>
          <a:p>
            <a:endParaRPr lang="en-US" dirty="0"/>
          </a:p>
          <a:p>
            <a:endParaRPr lang="en-US" dirty="0"/>
          </a:p>
          <a:p>
            <a:endParaRPr lang="en-US" dirty="0"/>
          </a:p>
          <a:p>
            <a:endParaRPr lang="en-US" dirty="0"/>
          </a:p>
          <a:p>
            <a:endParaRPr lang="en-US" dirty="0"/>
          </a:p>
          <a:p>
            <a:endParaRPr lang="en-US" dirty="0"/>
          </a:p>
        </p:txBody>
      </p:sp>
      <p:grpSp>
        <p:nvGrpSpPr>
          <p:cNvPr id="2" name="Group 51">
            <a:extLst>
              <a:ext uri="{FF2B5EF4-FFF2-40B4-BE49-F238E27FC236}">
                <a16:creationId xmlns:a16="http://schemas.microsoft.com/office/drawing/2014/main" id="{F2046FBA-E1D8-9A20-C27C-E11711D964C7}"/>
              </a:ext>
            </a:extLst>
          </p:cNvPr>
          <p:cNvGrpSpPr>
            <a:grpSpLocks/>
          </p:cNvGrpSpPr>
          <p:nvPr/>
        </p:nvGrpSpPr>
        <p:grpSpPr bwMode="auto">
          <a:xfrm>
            <a:off x="1062790" y="3208818"/>
            <a:ext cx="295835" cy="345141"/>
            <a:chOff x="901887" y="3532149"/>
            <a:chExt cx="304053" cy="354517"/>
          </a:xfrm>
        </p:grpSpPr>
        <p:sp>
          <p:nvSpPr>
            <p:cNvPr id="129" name="Text Box 184">
              <a:extLst>
                <a:ext uri="{FF2B5EF4-FFF2-40B4-BE49-F238E27FC236}">
                  <a16:creationId xmlns:a16="http://schemas.microsoft.com/office/drawing/2014/main" id="{94882491-2198-B649-8597-0D9F7CF1BBC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30" name="Line 185">
              <a:extLst>
                <a:ext uri="{FF2B5EF4-FFF2-40B4-BE49-F238E27FC236}">
                  <a16:creationId xmlns:a16="http://schemas.microsoft.com/office/drawing/2014/main" id="{139C6AB6-BE60-C52E-0689-75A1854FC061}"/>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cxnSp>
        <p:nvCxnSpPr>
          <p:cNvPr id="131" name="Straight Connector 136">
            <a:extLst>
              <a:ext uri="{FF2B5EF4-FFF2-40B4-BE49-F238E27FC236}">
                <a16:creationId xmlns:a16="http://schemas.microsoft.com/office/drawing/2014/main" id="{C4DD78A9-0975-9D64-218D-36BF0DFD26D7}"/>
              </a:ext>
            </a:extLst>
          </p:cNvPr>
          <p:cNvCxnSpPr>
            <a:cxnSpLocks noChangeShapeType="1"/>
          </p:cNvCxnSpPr>
          <p:nvPr/>
        </p:nvCxnSpPr>
        <p:spPr bwMode="auto">
          <a:xfrm>
            <a:off x="1041821" y="3371530"/>
            <a:ext cx="8165054" cy="0"/>
          </a:xfrm>
          <a:prstGeom prst="line">
            <a:avLst/>
          </a:prstGeom>
          <a:noFill/>
          <a:ln w="3175" algn="ctr">
            <a:solidFill>
              <a:schemeClr val="tx1"/>
            </a:solidFill>
            <a:round/>
            <a:headEnd/>
            <a:tailEnd/>
          </a:ln>
        </p:spPr>
      </p:cxnSp>
      <p:sp>
        <p:nvSpPr>
          <p:cNvPr id="134" name="Text Box 150">
            <a:extLst>
              <a:ext uri="{FF2B5EF4-FFF2-40B4-BE49-F238E27FC236}">
                <a16:creationId xmlns:a16="http://schemas.microsoft.com/office/drawing/2014/main" id="{E05360F6-92D2-A6C6-BA17-BAA11C0C5D8C}"/>
              </a:ext>
            </a:extLst>
          </p:cNvPr>
          <p:cNvSpPr txBox="1">
            <a:spLocks noChangeArrowheads="1"/>
          </p:cNvSpPr>
          <p:nvPr/>
        </p:nvSpPr>
        <p:spPr bwMode="auto">
          <a:xfrm>
            <a:off x="6177594" y="1814137"/>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LETTER </a:t>
            </a:r>
          </a:p>
          <a:p>
            <a:pPr algn="ctr" defTabSz="989252" fontAlgn="base">
              <a:spcBef>
                <a:spcPct val="0"/>
              </a:spcBef>
              <a:spcAft>
                <a:spcPct val="0"/>
              </a:spcAft>
              <a:defRPr/>
            </a:pPr>
            <a:r>
              <a:rPr lang="en-US" sz="1200" b="1" dirty="0">
                <a:solidFill>
                  <a:srgbClr val="000000"/>
                </a:solidFill>
                <a:latin typeface="Book Antiqua" pitchFamily="18" charset="0"/>
              </a:rPr>
              <a:t>OF INTENT</a:t>
            </a:r>
          </a:p>
        </p:txBody>
      </p:sp>
      <p:sp>
        <p:nvSpPr>
          <p:cNvPr id="135" name="Text Box 144">
            <a:extLst>
              <a:ext uri="{FF2B5EF4-FFF2-40B4-BE49-F238E27FC236}">
                <a16:creationId xmlns:a16="http://schemas.microsoft.com/office/drawing/2014/main" id="{572B0175-472F-F06E-C885-7C18CCDB319B}"/>
              </a:ext>
            </a:extLst>
          </p:cNvPr>
          <p:cNvSpPr txBox="1">
            <a:spLocks noChangeArrowheads="1"/>
          </p:cNvSpPr>
          <p:nvPr/>
        </p:nvSpPr>
        <p:spPr bwMode="auto">
          <a:xfrm>
            <a:off x="4936228"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May 21</a:t>
            </a:r>
          </a:p>
        </p:txBody>
      </p:sp>
      <p:sp>
        <p:nvSpPr>
          <p:cNvPr id="136" name="Text Box 150">
            <a:extLst>
              <a:ext uri="{FF2B5EF4-FFF2-40B4-BE49-F238E27FC236}">
                <a16:creationId xmlns:a16="http://schemas.microsoft.com/office/drawing/2014/main" id="{3CA8083C-08AA-8EB6-C93A-B94639ACB7EE}"/>
              </a:ext>
            </a:extLst>
          </p:cNvPr>
          <p:cNvSpPr txBox="1">
            <a:spLocks noChangeArrowheads="1"/>
          </p:cNvSpPr>
          <p:nvPr/>
        </p:nvSpPr>
        <p:spPr bwMode="auto">
          <a:xfrm>
            <a:off x="4805024" y="1805592"/>
            <a:ext cx="1405218"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REFINED PROPOSALS</a:t>
            </a:r>
          </a:p>
        </p:txBody>
      </p:sp>
      <p:sp>
        <p:nvSpPr>
          <p:cNvPr id="142" name="Text Box 144">
            <a:extLst>
              <a:ext uri="{FF2B5EF4-FFF2-40B4-BE49-F238E27FC236}">
                <a16:creationId xmlns:a16="http://schemas.microsoft.com/office/drawing/2014/main" id="{08182146-8356-ADEA-FC2C-36561A811F39}"/>
              </a:ext>
            </a:extLst>
          </p:cNvPr>
          <p:cNvSpPr txBox="1">
            <a:spLocks noChangeArrowheads="1"/>
          </p:cNvSpPr>
          <p:nvPr/>
        </p:nvSpPr>
        <p:spPr bwMode="auto">
          <a:xfrm>
            <a:off x="2746085"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Apr 11</a:t>
            </a:r>
          </a:p>
        </p:txBody>
      </p:sp>
      <p:sp>
        <p:nvSpPr>
          <p:cNvPr id="143" name="Text Box 144">
            <a:extLst>
              <a:ext uri="{FF2B5EF4-FFF2-40B4-BE49-F238E27FC236}">
                <a16:creationId xmlns:a16="http://schemas.microsoft.com/office/drawing/2014/main" id="{7B843946-AA04-F62C-DCA8-339150A3E2C1}"/>
              </a:ext>
            </a:extLst>
          </p:cNvPr>
          <p:cNvSpPr txBox="1">
            <a:spLocks noChangeArrowheads="1"/>
          </p:cNvSpPr>
          <p:nvPr/>
        </p:nvSpPr>
        <p:spPr bwMode="auto">
          <a:xfrm>
            <a:off x="3530298" y="3658285"/>
            <a:ext cx="1072403"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FFFFFF"/>
                </a:solidFill>
                <a:highlight>
                  <a:srgbClr val="546B50"/>
                </a:highlight>
                <a:latin typeface="Book Antiqua" pitchFamily="18" charset="0"/>
              </a:rPr>
              <a:t>Apr 24</a:t>
            </a:r>
          </a:p>
        </p:txBody>
      </p:sp>
      <p:grpSp>
        <p:nvGrpSpPr>
          <p:cNvPr id="3" name="Group 52">
            <a:extLst>
              <a:ext uri="{FF2B5EF4-FFF2-40B4-BE49-F238E27FC236}">
                <a16:creationId xmlns:a16="http://schemas.microsoft.com/office/drawing/2014/main" id="{D134252C-B74D-E06A-42C4-E5BF1671AAD2}"/>
              </a:ext>
            </a:extLst>
          </p:cNvPr>
          <p:cNvGrpSpPr>
            <a:grpSpLocks/>
          </p:cNvGrpSpPr>
          <p:nvPr/>
        </p:nvGrpSpPr>
        <p:grpSpPr bwMode="auto">
          <a:xfrm>
            <a:off x="6082744" y="3208818"/>
            <a:ext cx="294294" cy="345141"/>
            <a:chOff x="901887" y="3532149"/>
            <a:chExt cx="304053" cy="354517"/>
          </a:xfrm>
        </p:grpSpPr>
        <p:sp>
          <p:nvSpPr>
            <p:cNvPr id="145" name="Text Box 184">
              <a:extLst>
                <a:ext uri="{FF2B5EF4-FFF2-40B4-BE49-F238E27FC236}">
                  <a16:creationId xmlns:a16="http://schemas.microsoft.com/office/drawing/2014/main" id="{E4015E30-A660-D8F1-E820-B857D7B363F6}"/>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6" name="Line 185">
              <a:extLst>
                <a:ext uri="{FF2B5EF4-FFF2-40B4-BE49-F238E27FC236}">
                  <a16:creationId xmlns:a16="http://schemas.microsoft.com/office/drawing/2014/main" id="{39DF51B0-AC66-BF67-8853-D7A6B9A5F03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4" name="Group 58">
            <a:extLst>
              <a:ext uri="{FF2B5EF4-FFF2-40B4-BE49-F238E27FC236}">
                <a16:creationId xmlns:a16="http://schemas.microsoft.com/office/drawing/2014/main" id="{967E3B83-15C1-DF9C-F703-982657E483D4}"/>
              </a:ext>
            </a:extLst>
          </p:cNvPr>
          <p:cNvGrpSpPr>
            <a:grpSpLocks/>
          </p:cNvGrpSpPr>
          <p:nvPr/>
        </p:nvGrpSpPr>
        <p:grpSpPr bwMode="auto">
          <a:xfrm>
            <a:off x="4628578" y="3208818"/>
            <a:ext cx="295835" cy="345141"/>
            <a:chOff x="901887" y="3532149"/>
            <a:chExt cx="304053" cy="354517"/>
          </a:xfrm>
        </p:grpSpPr>
        <p:sp>
          <p:nvSpPr>
            <p:cNvPr id="148" name="Text Box 184">
              <a:extLst>
                <a:ext uri="{FF2B5EF4-FFF2-40B4-BE49-F238E27FC236}">
                  <a16:creationId xmlns:a16="http://schemas.microsoft.com/office/drawing/2014/main" id="{4976D91E-AEA6-6EEF-0242-2258B262C7EC}"/>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9" name="Line 185">
              <a:extLst>
                <a:ext uri="{FF2B5EF4-FFF2-40B4-BE49-F238E27FC236}">
                  <a16:creationId xmlns:a16="http://schemas.microsoft.com/office/drawing/2014/main" id="{B469480C-81C5-5366-8BB7-A8CAC22966D8}"/>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6" name="Group 64">
            <a:extLst>
              <a:ext uri="{FF2B5EF4-FFF2-40B4-BE49-F238E27FC236}">
                <a16:creationId xmlns:a16="http://schemas.microsoft.com/office/drawing/2014/main" id="{6AD11863-3EFA-14F2-64C6-561398449195}"/>
              </a:ext>
            </a:extLst>
          </p:cNvPr>
          <p:cNvGrpSpPr>
            <a:grpSpLocks/>
          </p:cNvGrpSpPr>
          <p:nvPr/>
        </p:nvGrpSpPr>
        <p:grpSpPr bwMode="auto">
          <a:xfrm>
            <a:off x="3196001" y="3208818"/>
            <a:ext cx="295835" cy="345141"/>
            <a:chOff x="901887" y="3532149"/>
            <a:chExt cx="304053" cy="354517"/>
          </a:xfrm>
        </p:grpSpPr>
        <p:sp>
          <p:nvSpPr>
            <p:cNvPr id="154" name="Text Box 184">
              <a:extLst>
                <a:ext uri="{FF2B5EF4-FFF2-40B4-BE49-F238E27FC236}">
                  <a16:creationId xmlns:a16="http://schemas.microsoft.com/office/drawing/2014/main" id="{4253798A-1D41-C59C-8139-E85117F1A14D}"/>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55" name="Line 185">
              <a:extLst>
                <a:ext uri="{FF2B5EF4-FFF2-40B4-BE49-F238E27FC236}">
                  <a16:creationId xmlns:a16="http://schemas.microsoft.com/office/drawing/2014/main" id="{F3D70288-216E-6BE3-EA63-618A9B43135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5" name="Text Box 150">
            <a:extLst>
              <a:ext uri="{FF2B5EF4-FFF2-40B4-BE49-F238E27FC236}">
                <a16:creationId xmlns:a16="http://schemas.microsoft.com/office/drawing/2014/main" id="{2E63D495-A2B9-B442-AD5D-8DF6364AE77A}"/>
              </a:ext>
            </a:extLst>
          </p:cNvPr>
          <p:cNvSpPr txBox="1">
            <a:spLocks noChangeArrowheads="1"/>
          </p:cNvSpPr>
          <p:nvPr/>
        </p:nvSpPr>
        <p:spPr bwMode="auto">
          <a:xfrm>
            <a:off x="2703871" y="2468168"/>
            <a:ext cx="1238864"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INITIAL PROPOSALS</a:t>
            </a:r>
          </a:p>
        </p:txBody>
      </p:sp>
      <p:sp>
        <p:nvSpPr>
          <p:cNvPr id="169" name="Text Box 144">
            <a:extLst>
              <a:ext uri="{FF2B5EF4-FFF2-40B4-BE49-F238E27FC236}">
                <a16:creationId xmlns:a16="http://schemas.microsoft.com/office/drawing/2014/main" id="{E14C33FF-DDAD-15D8-DC6E-E0B1EDDA8C44}"/>
              </a:ext>
            </a:extLst>
          </p:cNvPr>
          <p:cNvSpPr txBox="1">
            <a:spLocks noChangeArrowheads="1"/>
          </p:cNvSpPr>
          <p:nvPr/>
        </p:nvSpPr>
        <p:spPr bwMode="auto">
          <a:xfrm>
            <a:off x="4242040"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Mid - May</a:t>
            </a:r>
          </a:p>
        </p:txBody>
      </p:sp>
      <p:sp>
        <p:nvSpPr>
          <p:cNvPr id="170" name="Text Box 144">
            <a:extLst>
              <a:ext uri="{FF2B5EF4-FFF2-40B4-BE49-F238E27FC236}">
                <a16:creationId xmlns:a16="http://schemas.microsoft.com/office/drawing/2014/main" id="{09AD4C41-C156-CC81-4879-BD9BB42703AF}"/>
              </a:ext>
            </a:extLst>
          </p:cNvPr>
          <p:cNvSpPr txBox="1">
            <a:spLocks noChangeArrowheads="1"/>
          </p:cNvSpPr>
          <p:nvPr/>
        </p:nvSpPr>
        <p:spPr bwMode="auto">
          <a:xfrm>
            <a:off x="5658923" y="3658285"/>
            <a:ext cx="1155606" cy="269129"/>
          </a:xfrm>
          <a:prstGeom prst="rect">
            <a:avLst/>
          </a:prstGeom>
          <a:noFill/>
          <a:ln w="9525">
            <a:noFill/>
            <a:miter lim="800000"/>
            <a:headEnd/>
            <a:tailEnd/>
          </a:ln>
        </p:spPr>
        <p:txBody>
          <a:bodyPr lIns="98886" tIns="49443" rIns="98886" bIns="49443">
            <a:spAutoFit/>
          </a:bodyPr>
          <a:lstStyle>
            <a:defPPr>
              <a:defRPr lang="en-US"/>
            </a:defPPr>
            <a:lvl1pPr marL="0" marR="0" lvl="0" indent="0" algn="ctr" defTabSz="1019175" eaLnBrk="1" latinLnBrk="0" hangingPunct="1">
              <a:lnSpc>
                <a:spcPct val="100000"/>
              </a:lnSpc>
              <a:buClrTx/>
              <a:buSzTx/>
              <a:buFontTx/>
              <a:buNone/>
              <a:tabLst/>
              <a:defRPr sz="1000">
                <a:solidFill>
                  <a:schemeClr val="bg1"/>
                </a:solidFill>
                <a:highlight>
                  <a:srgbClr val="546B50"/>
                </a:highlight>
              </a:defRPr>
            </a:lvl1pPr>
          </a:lstStyle>
          <a:p>
            <a:pPr defTabSz="989252" fontAlgn="base">
              <a:spcBef>
                <a:spcPct val="0"/>
              </a:spcBef>
              <a:spcAft>
                <a:spcPct val="0"/>
              </a:spcAft>
              <a:defRPr/>
            </a:pPr>
            <a:r>
              <a:rPr lang="en-US" sz="1100" dirty="0">
                <a:solidFill>
                  <a:srgbClr val="FFFFFF"/>
                </a:solidFill>
                <a:latin typeface="Book Antiqua" pitchFamily="18" charset="0"/>
              </a:rPr>
              <a:t>May 29</a:t>
            </a:r>
          </a:p>
        </p:txBody>
      </p:sp>
      <p:sp>
        <p:nvSpPr>
          <p:cNvPr id="171" name="Text Box 150">
            <a:extLst>
              <a:ext uri="{FF2B5EF4-FFF2-40B4-BE49-F238E27FC236}">
                <a16:creationId xmlns:a16="http://schemas.microsoft.com/office/drawing/2014/main" id="{A71A2344-2413-C46C-FC56-EF5432162140}"/>
              </a:ext>
            </a:extLst>
          </p:cNvPr>
          <p:cNvSpPr txBox="1">
            <a:spLocks noChangeArrowheads="1"/>
          </p:cNvSpPr>
          <p:nvPr/>
        </p:nvSpPr>
        <p:spPr bwMode="auto">
          <a:xfrm>
            <a:off x="4173586" y="2462880"/>
            <a:ext cx="1313253"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PARTNER DISCUSSIONS</a:t>
            </a:r>
          </a:p>
        </p:txBody>
      </p:sp>
      <p:grpSp>
        <p:nvGrpSpPr>
          <p:cNvPr id="10" name="Group 58">
            <a:extLst>
              <a:ext uri="{FF2B5EF4-FFF2-40B4-BE49-F238E27FC236}">
                <a16:creationId xmlns:a16="http://schemas.microsoft.com/office/drawing/2014/main" id="{AA7E7DC6-F9D0-659A-A56A-8A0BFE7C8E75}"/>
              </a:ext>
            </a:extLst>
          </p:cNvPr>
          <p:cNvGrpSpPr>
            <a:grpSpLocks/>
          </p:cNvGrpSpPr>
          <p:nvPr/>
        </p:nvGrpSpPr>
        <p:grpSpPr bwMode="auto">
          <a:xfrm>
            <a:off x="5342066" y="3208818"/>
            <a:ext cx="295835" cy="345141"/>
            <a:chOff x="901887" y="3532149"/>
            <a:chExt cx="304053" cy="354517"/>
          </a:xfrm>
        </p:grpSpPr>
        <p:sp>
          <p:nvSpPr>
            <p:cNvPr id="176" name="Text Box 184">
              <a:extLst>
                <a:ext uri="{FF2B5EF4-FFF2-40B4-BE49-F238E27FC236}">
                  <a16:creationId xmlns:a16="http://schemas.microsoft.com/office/drawing/2014/main" id="{135523E2-63FC-62B1-1FDA-39609C81C62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7" name="Line 185">
              <a:extLst>
                <a:ext uri="{FF2B5EF4-FFF2-40B4-BE49-F238E27FC236}">
                  <a16:creationId xmlns:a16="http://schemas.microsoft.com/office/drawing/2014/main" id="{6031AD8A-DAD7-029E-7A9E-BD4C3D89BE23}"/>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1" name="Group 64">
            <a:extLst>
              <a:ext uri="{FF2B5EF4-FFF2-40B4-BE49-F238E27FC236}">
                <a16:creationId xmlns:a16="http://schemas.microsoft.com/office/drawing/2014/main" id="{5902B4D6-272E-1C4F-C2D2-BFA7DB2ACBF6}"/>
              </a:ext>
            </a:extLst>
          </p:cNvPr>
          <p:cNvGrpSpPr>
            <a:grpSpLocks/>
          </p:cNvGrpSpPr>
          <p:nvPr/>
        </p:nvGrpSpPr>
        <p:grpSpPr bwMode="auto">
          <a:xfrm>
            <a:off x="1736485" y="3208818"/>
            <a:ext cx="295835" cy="345141"/>
            <a:chOff x="901887" y="3532149"/>
            <a:chExt cx="304053" cy="354517"/>
          </a:xfrm>
        </p:grpSpPr>
        <p:sp>
          <p:nvSpPr>
            <p:cNvPr id="191" name="Text Box 184">
              <a:extLst>
                <a:ext uri="{FF2B5EF4-FFF2-40B4-BE49-F238E27FC236}">
                  <a16:creationId xmlns:a16="http://schemas.microsoft.com/office/drawing/2014/main" id="{79212958-39AF-4DEE-21FF-16F8D21D0D09}"/>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2" name="Line 185">
              <a:extLst>
                <a:ext uri="{FF2B5EF4-FFF2-40B4-BE49-F238E27FC236}">
                  <a16:creationId xmlns:a16="http://schemas.microsoft.com/office/drawing/2014/main" id="{B7694533-54B5-092F-6BB4-2319887C381B}"/>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93" name="Text Box 150">
            <a:extLst>
              <a:ext uri="{FF2B5EF4-FFF2-40B4-BE49-F238E27FC236}">
                <a16:creationId xmlns:a16="http://schemas.microsoft.com/office/drawing/2014/main" id="{4DB4C649-A64B-1907-5AF8-50696A521422}"/>
              </a:ext>
            </a:extLst>
          </p:cNvPr>
          <p:cNvSpPr txBox="1">
            <a:spLocks noChangeArrowheads="1"/>
          </p:cNvSpPr>
          <p:nvPr/>
        </p:nvSpPr>
        <p:spPr bwMode="auto">
          <a:xfrm>
            <a:off x="1189704" y="2468167"/>
            <a:ext cx="1277278"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REVIEW PROCEDURES</a:t>
            </a:r>
          </a:p>
        </p:txBody>
      </p:sp>
      <p:sp>
        <p:nvSpPr>
          <p:cNvPr id="204" name="Text Box 150">
            <a:extLst>
              <a:ext uri="{FF2B5EF4-FFF2-40B4-BE49-F238E27FC236}">
                <a16:creationId xmlns:a16="http://schemas.microsoft.com/office/drawing/2014/main" id="{7048A5F1-9C58-4C91-441D-0E42169F2CAE}"/>
              </a:ext>
            </a:extLst>
          </p:cNvPr>
          <p:cNvSpPr txBox="1">
            <a:spLocks noChangeArrowheads="1"/>
          </p:cNvSpPr>
          <p:nvPr/>
        </p:nvSpPr>
        <p:spPr bwMode="auto">
          <a:xfrm>
            <a:off x="5475511" y="2542802"/>
            <a:ext cx="1543031" cy="284518"/>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a:solidFill>
                  <a:srgbClr val="000000"/>
                </a:solidFill>
                <a:latin typeface="Book Antiqua" pitchFamily="18" charset="0"/>
              </a:rPr>
              <a:t>DECISION</a:t>
            </a:r>
            <a:endParaRPr lang="en-US" sz="1200" b="1" baseline="30000">
              <a:solidFill>
                <a:srgbClr val="000000"/>
              </a:solidFill>
              <a:latin typeface="Book Antiqua" pitchFamily="18" charset="0"/>
            </a:endParaRPr>
          </a:p>
        </p:txBody>
      </p:sp>
      <p:sp>
        <p:nvSpPr>
          <p:cNvPr id="205" name="Text Box 150">
            <a:extLst>
              <a:ext uri="{FF2B5EF4-FFF2-40B4-BE49-F238E27FC236}">
                <a16:creationId xmlns:a16="http://schemas.microsoft.com/office/drawing/2014/main" id="{AEBEB84F-B07C-63B0-40AE-83CF81C0911E}"/>
              </a:ext>
            </a:extLst>
          </p:cNvPr>
          <p:cNvSpPr txBox="1">
            <a:spLocks noChangeArrowheads="1"/>
          </p:cNvSpPr>
          <p:nvPr/>
        </p:nvSpPr>
        <p:spPr bwMode="auto">
          <a:xfrm>
            <a:off x="3490452" y="1802736"/>
            <a:ext cx="1042286" cy="469184"/>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dirty="0">
                <a:solidFill>
                  <a:srgbClr val="000000"/>
                </a:solidFill>
                <a:latin typeface="Book Antiqua" pitchFamily="18" charset="0"/>
              </a:rPr>
              <a:t>SELECT FINALISTS</a:t>
            </a:r>
          </a:p>
        </p:txBody>
      </p:sp>
      <p:sp>
        <p:nvSpPr>
          <p:cNvPr id="117" name="Text Box 150">
            <a:extLst>
              <a:ext uri="{FF2B5EF4-FFF2-40B4-BE49-F238E27FC236}">
                <a16:creationId xmlns:a16="http://schemas.microsoft.com/office/drawing/2014/main" id="{3C225AAB-290C-A092-AF1F-2922DF498059}"/>
              </a:ext>
            </a:extLst>
          </p:cNvPr>
          <p:cNvSpPr txBox="1">
            <a:spLocks noChangeArrowheads="1"/>
          </p:cNvSpPr>
          <p:nvPr/>
        </p:nvSpPr>
        <p:spPr bwMode="auto">
          <a:xfrm>
            <a:off x="7628744" y="1802735"/>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DEFINITIVE AGREEMENT</a:t>
            </a:r>
          </a:p>
        </p:txBody>
      </p:sp>
      <p:sp>
        <p:nvSpPr>
          <p:cNvPr id="150" name="Text Box 144">
            <a:extLst>
              <a:ext uri="{FF2B5EF4-FFF2-40B4-BE49-F238E27FC236}">
                <a16:creationId xmlns:a16="http://schemas.microsoft.com/office/drawing/2014/main" id="{2D67218B-218D-86C8-FC3A-77928E881D14}"/>
              </a:ext>
            </a:extLst>
          </p:cNvPr>
          <p:cNvSpPr txBox="1">
            <a:spLocks noChangeArrowheads="1"/>
          </p:cNvSpPr>
          <p:nvPr/>
        </p:nvSpPr>
        <p:spPr bwMode="auto">
          <a:xfrm>
            <a:off x="8736272" y="3661387"/>
            <a:ext cx="818888" cy="438406"/>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Mid - 2026</a:t>
            </a:r>
          </a:p>
        </p:txBody>
      </p:sp>
      <p:sp>
        <p:nvSpPr>
          <p:cNvPr id="153" name="Text Box 150">
            <a:extLst>
              <a:ext uri="{FF2B5EF4-FFF2-40B4-BE49-F238E27FC236}">
                <a16:creationId xmlns:a16="http://schemas.microsoft.com/office/drawing/2014/main" id="{EC1A9931-4C02-3906-7B5A-9AB047C62D1C}"/>
              </a:ext>
            </a:extLst>
          </p:cNvPr>
          <p:cNvSpPr txBox="1">
            <a:spLocks noChangeArrowheads="1"/>
          </p:cNvSpPr>
          <p:nvPr/>
        </p:nvSpPr>
        <p:spPr bwMode="auto">
          <a:xfrm>
            <a:off x="8219769" y="2402452"/>
            <a:ext cx="1712228" cy="65384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BALLOT INITIATIVE &amp; CLOSE</a:t>
            </a:r>
          </a:p>
        </p:txBody>
      </p:sp>
      <p:grpSp>
        <p:nvGrpSpPr>
          <p:cNvPr id="13" name="Group 70">
            <a:extLst>
              <a:ext uri="{FF2B5EF4-FFF2-40B4-BE49-F238E27FC236}">
                <a16:creationId xmlns:a16="http://schemas.microsoft.com/office/drawing/2014/main" id="{CE2BF331-9D86-7E71-3B99-2175635CBBD3}"/>
              </a:ext>
            </a:extLst>
          </p:cNvPr>
          <p:cNvGrpSpPr>
            <a:grpSpLocks/>
          </p:cNvGrpSpPr>
          <p:nvPr/>
        </p:nvGrpSpPr>
        <p:grpSpPr bwMode="auto">
          <a:xfrm>
            <a:off x="8945822" y="3208818"/>
            <a:ext cx="295835" cy="345141"/>
            <a:chOff x="826917" y="3532149"/>
            <a:chExt cx="304053" cy="354517"/>
          </a:xfrm>
        </p:grpSpPr>
        <p:sp>
          <p:nvSpPr>
            <p:cNvPr id="159" name="Text Box 184">
              <a:extLst>
                <a:ext uri="{FF2B5EF4-FFF2-40B4-BE49-F238E27FC236}">
                  <a16:creationId xmlns:a16="http://schemas.microsoft.com/office/drawing/2014/main" id="{8CAA5376-748F-2203-CD2B-6562C193030D}"/>
                </a:ext>
              </a:extLst>
            </p:cNvPr>
            <p:cNvSpPr txBox="1">
              <a:spLocks noChangeArrowheads="1"/>
            </p:cNvSpPr>
            <p:nvPr/>
          </p:nvSpPr>
          <p:spPr bwMode="auto">
            <a:xfrm>
              <a:off x="82691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2" name="Line 185">
              <a:extLst>
                <a:ext uri="{FF2B5EF4-FFF2-40B4-BE49-F238E27FC236}">
                  <a16:creationId xmlns:a16="http://schemas.microsoft.com/office/drawing/2014/main" id="{64CF7BD6-2CB2-1C1F-A5B0-ACDB0F0FA251}"/>
                </a:ext>
              </a:extLst>
            </p:cNvPr>
            <p:cNvSpPr>
              <a:spLocks noChangeShapeType="1"/>
            </p:cNvSpPr>
            <p:nvPr/>
          </p:nvSpPr>
          <p:spPr bwMode="auto">
            <a:xfrm flipH="1">
              <a:off x="978943"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09" name="Group 121">
            <a:extLst>
              <a:ext uri="{FF2B5EF4-FFF2-40B4-BE49-F238E27FC236}">
                <a16:creationId xmlns:a16="http://schemas.microsoft.com/office/drawing/2014/main" id="{4A1BD0D0-E9D0-8413-1835-E73B07B89859}"/>
              </a:ext>
            </a:extLst>
          </p:cNvPr>
          <p:cNvGrpSpPr/>
          <p:nvPr/>
        </p:nvGrpSpPr>
        <p:grpSpPr>
          <a:xfrm>
            <a:off x="8293129" y="3292749"/>
            <a:ext cx="146730" cy="157564"/>
            <a:chOff x="2134823" y="4230756"/>
            <a:chExt cx="151177" cy="162339"/>
          </a:xfrm>
        </p:grpSpPr>
        <p:cxnSp>
          <p:nvCxnSpPr>
            <p:cNvPr id="110" name="Straight Connector 109">
              <a:extLst>
                <a:ext uri="{FF2B5EF4-FFF2-40B4-BE49-F238E27FC236}">
                  <a16:creationId xmlns:a16="http://schemas.microsoft.com/office/drawing/2014/main" id="{B19F71B9-4AC5-B88A-4940-200B167F8E72}"/>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11" name="Straight Connector 110">
              <a:extLst>
                <a:ext uri="{FF2B5EF4-FFF2-40B4-BE49-F238E27FC236}">
                  <a16:creationId xmlns:a16="http://schemas.microsoft.com/office/drawing/2014/main" id="{89606657-2CF3-E997-2DE5-E0E6AC712DE5}"/>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57" name="Group 64">
            <a:extLst>
              <a:ext uri="{FF2B5EF4-FFF2-40B4-BE49-F238E27FC236}">
                <a16:creationId xmlns:a16="http://schemas.microsoft.com/office/drawing/2014/main" id="{B8810BBF-4757-0D38-DD22-801BED7C0BCF}"/>
              </a:ext>
            </a:extLst>
          </p:cNvPr>
          <p:cNvGrpSpPr>
            <a:grpSpLocks/>
          </p:cNvGrpSpPr>
          <p:nvPr/>
        </p:nvGrpSpPr>
        <p:grpSpPr bwMode="auto">
          <a:xfrm>
            <a:off x="2474824" y="3208818"/>
            <a:ext cx="295835" cy="345141"/>
            <a:chOff x="901887" y="3532149"/>
            <a:chExt cx="304053" cy="354517"/>
          </a:xfrm>
        </p:grpSpPr>
        <p:sp>
          <p:nvSpPr>
            <p:cNvPr id="219" name="Text Box 184">
              <a:extLst>
                <a:ext uri="{FF2B5EF4-FFF2-40B4-BE49-F238E27FC236}">
                  <a16:creationId xmlns:a16="http://schemas.microsoft.com/office/drawing/2014/main" id="{CD7E42F1-93D1-98E8-7160-8B5712A4D08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20" name="Line 185">
              <a:extLst>
                <a:ext uri="{FF2B5EF4-FFF2-40B4-BE49-F238E27FC236}">
                  <a16:creationId xmlns:a16="http://schemas.microsoft.com/office/drawing/2014/main" id="{1B934DF5-4BE4-95F9-0877-7E6BAFA93479}"/>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200" name="Text Box 90">
            <a:extLst>
              <a:ext uri="{FF2B5EF4-FFF2-40B4-BE49-F238E27FC236}">
                <a16:creationId xmlns:a16="http://schemas.microsoft.com/office/drawing/2014/main" id="{D99512FF-CB0B-98B7-762B-73969A011530}"/>
              </a:ext>
            </a:extLst>
          </p:cNvPr>
          <p:cNvSpPr txBox="1">
            <a:spLocks noChangeArrowheads="1"/>
          </p:cNvSpPr>
          <p:nvPr/>
        </p:nvSpPr>
        <p:spPr bwMode="auto">
          <a:xfrm>
            <a:off x="656016" y="1812968"/>
            <a:ext cx="1109382" cy="461665"/>
          </a:xfrm>
          <a:prstGeom prst="rect">
            <a:avLst/>
          </a:prstGeom>
          <a:noFill/>
          <a:ln w="9525">
            <a:noFill/>
            <a:miter lim="800000"/>
            <a:headEnd/>
            <a:tailEnd/>
          </a:ln>
        </p:spPr>
        <p:txBody>
          <a:bodyPr wrap="square" lIns="0" rIns="0">
            <a:spAutoFit/>
          </a:bodyPr>
          <a:lstStyle/>
          <a:p>
            <a:pPr algn="ctr" defTabSz="887554" fontAlgn="base">
              <a:spcBef>
                <a:spcPct val="0"/>
              </a:spcBef>
              <a:spcAft>
                <a:spcPct val="0"/>
              </a:spcAft>
              <a:defRPr/>
            </a:pPr>
            <a:r>
              <a:rPr lang="en-US" sz="1200" b="1" dirty="0">
                <a:solidFill>
                  <a:srgbClr val="000000"/>
                </a:solidFill>
                <a:latin typeface="Book Antiqua" pitchFamily="18" charset="0"/>
              </a:rPr>
              <a:t>PROCESS DESIGN</a:t>
            </a:r>
            <a:endParaRPr lang="en-US" sz="1200" b="1" baseline="30000" dirty="0">
              <a:solidFill>
                <a:srgbClr val="000000"/>
              </a:solidFill>
              <a:latin typeface="Book Antiqua" pitchFamily="18" charset="0"/>
            </a:endParaRPr>
          </a:p>
        </p:txBody>
      </p:sp>
      <p:sp>
        <p:nvSpPr>
          <p:cNvPr id="217" name="Text Box 88">
            <a:extLst>
              <a:ext uri="{FF2B5EF4-FFF2-40B4-BE49-F238E27FC236}">
                <a16:creationId xmlns:a16="http://schemas.microsoft.com/office/drawing/2014/main" id="{5DB664AC-B26B-0EC9-57F3-362686F10046}"/>
              </a:ext>
            </a:extLst>
          </p:cNvPr>
          <p:cNvSpPr txBox="1">
            <a:spLocks noChangeArrowheads="1"/>
          </p:cNvSpPr>
          <p:nvPr/>
        </p:nvSpPr>
        <p:spPr bwMode="auto">
          <a:xfrm>
            <a:off x="1431768" y="3658285"/>
            <a:ext cx="905270" cy="430887"/>
          </a:xfrm>
          <a:prstGeom prst="rect">
            <a:avLst/>
          </a:prstGeom>
          <a:noFill/>
          <a:ln w="9525">
            <a:noFill/>
            <a:miter lim="800000"/>
            <a:headEnd/>
            <a:tailEnd/>
          </a:ln>
        </p:spPr>
        <p:txBody>
          <a:bodyPr wrap="square">
            <a:spAutoFit/>
          </a:bodyPr>
          <a:lstStyle>
            <a:defPPr>
              <a:defRPr lang="en-US"/>
            </a:defPPr>
            <a:lvl1pPr marL="0" marR="0" lvl="0" indent="0" algn="ctr" defTabSz="914400" eaLnBrk="1" latinLnBrk="0" hangingPunct="1">
              <a:lnSpc>
                <a:spcPct val="100000"/>
              </a:lnSpc>
              <a:buClrTx/>
              <a:buSzTx/>
              <a:buFontTx/>
              <a:buNone/>
              <a:tabLst/>
              <a:defRPr kumimoji="0" sz="1000" b="0" i="0" u="none" strike="noStrike" cap="none" spc="0" normalizeH="0" baseline="0">
                <a:ln>
                  <a:noFill/>
                </a:ln>
                <a:solidFill>
                  <a:schemeClr val="bg1"/>
                </a:solidFill>
                <a:effectLst/>
                <a:highlight>
                  <a:srgbClr val="546B50"/>
                </a:highlight>
                <a:uLnTx/>
                <a:uFillTx/>
              </a:defRPr>
            </a:lvl1pPr>
          </a:lstStyle>
          <a:p>
            <a:pPr defTabSz="887554" fontAlgn="base">
              <a:spcBef>
                <a:spcPct val="0"/>
              </a:spcBef>
              <a:spcAft>
                <a:spcPct val="0"/>
              </a:spcAft>
              <a:defRPr/>
            </a:pPr>
            <a:r>
              <a:rPr lang="en-US" sz="1100">
                <a:solidFill>
                  <a:srgbClr val="FFFFFF"/>
                </a:solidFill>
                <a:latin typeface="Book Antiqua" pitchFamily="18" charset="0"/>
              </a:rPr>
              <a:t>Jan 30</a:t>
            </a:r>
            <a:endParaRPr lang="en-US" sz="1100" i="1">
              <a:solidFill>
                <a:srgbClr val="000000"/>
              </a:solidFill>
              <a:latin typeface="Book Antiqua" pitchFamily="18" charset="0"/>
            </a:endParaRPr>
          </a:p>
          <a:p>
            <a:pPr defTabSz="887554" fontAlgn="base">
              <a:spcBef>
                <a:spcPct val="0"/>
              </a:spcBef>
              <a:spcAft>
                <a:spcPct val="0"/>
              </a:spcAft>
              <a:defRPr/>
            </a:pPr>
            <a:endParaRPr lang="en-US" sz="1100" i="1">
              <a:solidFill>
                <a:srgbClr val="000000"/>
              </a:solidFill>
              <a:latin typeface="Book Antiqua" pitchFamily="18" charset="0"/>
            </a:endParaRPr>
          </a:p>
        </p:txBody>
      </p:sp>
      <p:grpSp>
        <p:nvGrpSpPr>
          <p:cNvPr id="123" name="Group 52">
            <a:extLst>
              <a:ext uri="{FF2B5EF4-FFF2-40B4-BE49-F238E27FC236}">
                <a16:creationId xmlns:a16="http://schemas.microsoft.com/office/drawing/2014/main" id="{E294EE9A-AEF1-465F-F978-4BD0C6EFC94E}"/>
              </a:ext>
            </a:extLst>
          </p:cNvPr>
          <p:cNvGrpSpPr>
            <a:grpSpLocks/>
          </p:cNvGrpSpPr>
          <p:nvPr/>
        </p:nvGrpSpPr>
        <p:grpSpPr bwMode="auto">
          <a:xfrm>
            <a:off x="6775375" y="3208818"/>
            <a:ext cx="294294" cy="345141"/>
            <a:chOff x="901887" y="3532149"/>
            <a:chExt cx="304053" cy="354517"/>
          </a:xfrm>
        </p:grpSpPr>
        <p:sp>
          <p:nvSpPr>
            <p:cNvPr id="125" name="Text Box 184">
              <a:extLst>
                <a:ext uri="{FF2B5EF4-FFF2-40B4-BE49-F238E27FC236}">
                  <a16:creationId xmlns:a16="http://schemas.microsoft.com/office/drawing/2014/main" id="{933754C4-A717-EBB5-3FC2-FEE7D71CA21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26" name="Line 185">
              <a:extLst>
                <a:ext uri="{FF2B5EF4-FFF2-40B4-BE49-F238E27FC236}">
                  <a16:creationId xmlns:a16="http://schemas.microsoft.com/office/drawing/2014/main" id="{2C6CCE35-09AD-B670-29BB-82A2318416C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47" name="Group 121">
            <a:extLst>
              <a:ext uri="{FF2B5EF4-FFF2-40B4-BE49-F238E27FC236}">
                <a16:creationId xmlns:a16="http://schemas.microsoft.com/office/drawing/2014/main" id="{572C0790-BEEF-393C-B1D1-C280B6C87424}"/>
              </a:ext>
            </a:extLst>
          </p:cNvPr>
          <p:cNvGrpSpPr/>
          <p:nvPr/>
        </p:nvGrpSpPr>
        <p:grpSpPr>
          <a:xfrm>
            <a:off x="6163300" y="3292748"/>
            <a:ext cx="146730" cy="157564"/>
            <a:chOff x="2134823" y="4230756"/>
            <a:chExt cx="151177" cy="162339"/>
          </a:xfrm>
        </p:grpSpPr>
        <p:cxnSp>
          <p:nvCxnSpPr>
            <p:cNvPr id="152" name="Straight Connector 151">
              <a:extLst>
                <a:ext uri="{FF2B5EF4-FFF2-40B4-BE49-F238E27FC236}">
                  <a16:creationId xmlns:a16="http://schemas.microsoft.com/office/drawing/2014/main" id="{D8FD554F-CDDF-4364-D4E3-60A735ED014B}"/>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56" name="Straight Connector 155">
              <a:extLst>
                <a:ext uri="{FF2B5EF4-FFF2-40B4-BE49-F238E27FC236}">
                  <a16:creationId xmlns:a16="http://schemas.microsoft.com/office/drawing/2014/main" id="{E219A4E5-6A85-A961-5C89-F24A25F44614}"/>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28" name="Group 121">
            <a:extLst>
              <a:ext uri="{FF2B5EF4-FFF2-40B4-BE49-F238E27FC236}">
                <a16:creationId xmlns:a16="http://schemas.microsoft.com/office/drawing/2014/main" id="{0EA9D91A-9796-8786-39A7-8BBFA1FEC783}"/>
              </a:ext>
            </a:extLst>
          </p:cNvPr>
          <p:cNvGrpSpPr/>
          <p:nvPr/>
        </p:nvGrpSpPr>
        <p:grpSpPr>
          <a:xfrm>
            <a:off x="3985730" y="3292749"/>
            <a:ext cx="146730" cy="157564"/>
            <a:chOff x="2134823" y="4230756"/>
            <a:chExt cx="151177" cy="162339"/>
          </a:xfrm>
        </p:grpSpPr>
        <p:cxnSp>
          <p:nvCxnSpPr>
            <p:cNvPr id="138" name="Straight Connector 137">
              <a:extLst>
                <a:ext uri="{FF2B5EF4-FFF2-40B4-BE49-F238E27FC236}">
                  <a16:creationId xmlns:a16="http://schemas.microsoft.com/office/drawing/2014/main" id="{02AC4A49-2330-23F1-85BE-68C51DA072B9}"/>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39" name="Straight Connector 138">
              <a:extLst>
                <a:ext uri="{FF2B5EF4-FFF2-40B4-BE49-F238E27FC236}">
                  <a16:creationId xmlns:a16="http://schemas.microsoft.com/office/drawing/2014/main" id="{BC4C015C-5961-D0DF-685D-0C4197CA90CD}"/>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sp>
        <p:nvSpPr>
          <p:cNvPr id="15" name="Text Box 150">
            <a:extLst>
              <a:ext uri="{FF2B5EF4-FFF2-40B4-BE49-F238E27FC236}">
                <a16:creationId xmlns:a16="http://schemas.microsoft.com/office/drawing/2014/main" id="{FDAF6B56-3BEF-7688-2B8E-A5897903AF53}"/>
              </a:ext>
            </a:extLst>
          </p:cNvPr>
          <p:cNvSpPr txBox="1">
            <a:spLocks noChangeArrowheads="1"/>
          </p:cNvSpPr>
          <p:nvPr/>
        </p:nvSpPr>
        <p:spPr bwMode="auto">
          <a:xfrm>
            <a:off x="1883150" y="1822457"/>
            <a:ext cx="1479177"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APPROACH MARKET</a:t>
            </a:r>
          </a:p>
        </p:txBody>
      </p:sp>
      <p:sp>
        <p:nvSpPr>
          <p:cNvPr id="5" name="Text Box 144">
            <a:extLst>
              <a:ext uri="{FF2B5EF4-FFF2-40B4-BE49-F238E27FC236}">
                <a16:creationId xmlns:a16="http://schemas.microsoft.com/office/drawing/2014/main" id="{36B758DA-68BD-262C-B5EF-98EA6137921F}"/>
              </a:ext>
            </a:extLst>
          </p:cNvPr>
          <p:cNvSpPr txBox="1">
            <a:spLocks noChangeArrowheads="1"/>
          </p:cNvSpPr>
          <p:nvPr/>
        </p:nvSpPr>
        <p:spPr bwMode="auto">
          <a:xfrm>
            <a:off x="612873" y="3658285"/>
            <a:ext cx="1195668" cy="438406"/>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Dec – Jan</a:t>
            </a:r>
          </a:p>
          <a:p>
            <a:pPr algn="ctr" defTabSz="989252" fontAlgn="base">
              <a:spcBef>
                <a:spcPct val="0"/>
              </a:spcBef>
              <a:spcAft>
                <a:spcPct val="0"/>
              </a:spcAft>
              <a:defRPr/>
            </a:pPr>
            <a:r>
              <a:rPr lang="en-US" sz="1100" dirty="0">
                <a:solidFill>
                  <a:srgbClr val="000000"/>
                </a:solidFill>
                <a:latin typeface="Book Antiqua" pitchFamily="18" charset="0"/>
              </a:rPr>
              <a:t>2025</a:t>
            </a:r>
          </a:p>
        </p:txBody>
      </p:sp>
      <p:sp>
        <p:nvSpPr>
          <p:cNvPr id="7168" name="Text Box 144">
            <a:extLst>
              <a:ext uri="{FF2B5EF4-FFF2-40B4-BE49-F238E27FC236}">
                <a16:creationId xmlns:a16="http://schemas.microsoft.com/office/drawing/2014/main" id="{8DF580D7-2616-F159-7590-86C185E4DD47}"/>
              </a:ext>
            </a:extLst>
          </p:cNvPr>
          <p:cNvSpPr txBox="1">
            <a:spLocks noChangeArrowheads="1"/>
          </p:cNvSpPr>
          <p:nvPr/>
        </p:nvSpPr>
        <p:spPr bwMode="auto">
          <a:xfrm>
            <a:off x="2062183"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Feb 3</a:t>
            </a:r>
          </a:p>
        </p:txBody>
      </p:sp>
      <p:cxnSp>
        <p:nvCxnSpPr>
          <p:cNvPr id="7169" name="Straight Connector 7168">
            <a:extLst>
              <a:ext uri="{FF2B5EF4-FFF2-40B4-BE49-F238E27FC236}">
                <a16:creationId xmlns:a16="http://schemas.microsoft.com/office/drawing/2014/main" id="{6C219024-AEF2-41E9-077E-71006E498C42}"/>
              </a:ext>
            </a:extLst>
          </p:cNvPr>
          <p:cNvCxnSpPr>
            <a:cxnSpLocks/>
          </p:cNvCxnSpPr>
          <p:nvPr/>
        </p:nvCxnSpPr>
        <p:spPr bwMode="auto">
          <a:xfrm>
            <a:off x="1140542" y="4629193"/>
            <a:ext cx="1612490"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2" name="Text Box 83">
            <a:extLst>
              <a:ext uri="{FF2B5EF4-FFF2-40B4-BE49-F238E27FC236}">
                <a16:creationId xmlns:a16="http://schemas.microsoft.com/office/drawing/2014/main" id="{D24F2A8E-EB68-730C-01A8-280E0A054740}"/>
              </a:ext>
            </a:extLst>
          </p:cNvPr>
          <p:cNvSpPr txBox="1">
            <a:spLocks noChangeArrowheads="1"/>
          </p:cNvSpPr>
          <p:nvPr/>
        </p:nvSpPr>
        <p:spPr bwMode="auto">
          <a:xfrm>
            <a:off x="1429361" y="4434348"/>
            <a:ext cx="1254845"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a:t>
            </a:r>
          </a:p>
          <a:p>
            <a:pPr algn="ctr" defTabSz="836210">
              <a:spcBef>
                <a:spcPts val="0"/>
              </a:spcBef>
              <a:defRPr/>
            </a:pPr>
            <a:r>
              <a:rPr lang="en-US" sz="1200" b="1" dirty="0">
                <a:solidFill>
                  <a:srgbClr val="000000"/>
                </a:solidFill>
              </a:rPr>
              <a:t>PREPARATION</a:t>
            </a:r>
          </a:p>
        </p:txBody>
      </p:sp>
      <p:cxnSp>
        <p:nvCxnSpPr>
          <p:cNvPr id="7173" name="Straight Connector 7172">
            <a:extLst>
              <a:ext uri="{FF2B5EF4-FFF2-40B4-BE49-F238E27FC236}">
                <a16:creationId xmlns:a16="http://schemas.microsoft.com/office/drawing/2014/main" id="{6701421A-1846-856E-3932-E6FFD5F15368}"/>
              </a:ext>
            </a:extLst>
          </p:cNvPr>
          <p:cNvCxnSpPr>
            <a:cxnSpLocks/>
          </p:cNvCxnSpPr>
          <p:nvPr/>
        </p:nvCxnSpPr>
        <p:spPr bwMode="auto">
          <a:xfrm>
            <a:off x="2707450" y="4629193"/>
            <a:ext cx="4469801"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cxnSp>
        <p:nvCxnSpPr>
          <p:cNvPr id="7174" name="Straight Connector 7173">
            <a:extLst>
              <a:ext uri="{FF2B5EF4-FFF2-40B4-BE49-F238E27FC236}">
                <a16:creationId xmlns:a16="http://schemas.microsoft.com/office/drawing/2014/main" id="{B2028D7F-6663-4E19-E0C2-3A63E0884AC4}"/>
              </a:ext>
            </a:extLst>
          </p:cNvPr>
          <p:cNvCxnSpPr>
            <a:cxnSpLocks/>
          </p:cNvCxnSpPr>
          <p:nvPr/>
        </p:nvCxnSpPr>
        <p:spPr bwMode="auto">
          <a:xfrm>
            <a:off x="7087923" y="4629193"/>
            <a:ext cx="2165857"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5" name="Text Box 83">
            <a:extLst>
              <a:ext uri="{FF2B5EF4-FFF2-40B4-BE49-F238E27FC236}">
                <a16:creationId xmlns:a16="http://schemas.microsoft.com/office/drawing/2014/main" id="{4C51B6BE-AA42-5349-83DD-8B35E63DC989}"/>
              </a:ext>
            </a:extLst>
          </p:cNvPr>
          <p:cNvSpPr txBox="1">
            <a:spLocks noChangeArrowheads="1"/>
          </p:cNvSpPr>
          <p:nvPr/>
        </p:nvSpPr>
        <p:spPr bwMode="auto">
          <a:xfrm>
            <a:off x="7334865" y="4416282"/>
            <a:ext cx="1318929"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III.</a:t>
            </a:r>
          </a:p>
          <a:p>
            <a:pPr algn="ctr" defTabSz="836210">
              <a:spcBef>
                <a:spcPts val="0"/>
              </a:spcBef>
              <a:defRPr/>
            </a:pPr>
            <a:r>
              <a:rPr lang="en-US" sz="1200" b="1" dirty="0">
                <a:solidFill>
                  <a:srgbClr val="000000"/>
                </a:solidFill>
              </a:rPr>
              <a:t>TRANSACTION</a:t>
            </a:r>
          </a:p>
        </p:txBody>
      </p:sp>
      <p:sp>
        <p:nvSpPr>
          <p:cNvPr id="7176" name="Text Box 84">
            <a:extLst>
              <a:ext uri="{FF2B5EF4-FFF2-40B4-BE49-F238E27FC236}">
                <a16:creationId xmlns:a16="http://schemas.microsoft.com/office/drawing/2014/main" id="{64E47FC9-DA7C-CE00-990F-0641476D7157}"/>
              </a:ext>
            </a:extLst>
          </p:cNvPr>
          <p:cNvSpPr txBox="1">
            <a:spLocks noChangeArrowheads="1"/>
          </p:cNvSpPr>
          <p:nvPr/>
        </p:nvSpPr>
        <p:spPr bwMode="auto">
          <a:xfrm>
            <a:off x="4119717" y="4416282"/>
            <a:ext cx="1385464"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a:t>
            </a:r>
          </a:p>
          <a:p>
            <a:pPr algn="ctr" defTabSz="836210">
              <a:spcBef>
                <a:spcPts val="0"/>
              </a:spcBef>
              <a:defRPr/>
            </a:pPr>
            <a:r>
              <a:rPr lang="en-US" sz="1200" b="1" dirty="0">
                <a:solidFill>
                  <a:srgbClr val="000000"/>
                </a:solidFill>
              </a:rPr>
              <a:t>MARKET INPUT</a:t>
            </a:r>
          </a:p>
        </p:txBody>
      </p:sp>
      <p:cxnSp>
        <p:nvCxnSpPr>
          <p:cNvPr id="9" name="Straight Connector 8">
            <a:extLst>
              <a:ext uri="{FF2B5EF4-FFF2-40B4-BE49-F238E27FC236}">
                <a16:creationId xmlns:a16="http://schemas.microsoft.com/office/drawing/2014/main" id="{8C1302E9-7840-5B87-1DC8-91CB3E1E5C59}"/>
              </a:ext>
            </a:extLst>
          </p:cNvPr>
          <p:cNvCxnSpPr>
            <a:cxnSpLocks/>
          </p:cNvCxnSpPr>
          <p:nvPr/>
        </p:nvCxnSpPr>
        <p:spPr bwMode="auto">
          <a:xfrm flipH="1">
            <a:off x="964997" y="6400566"/>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858C5039-83E6-0D14-A51B-17F1905691A9}"/>
              </a:ext>
            </a:extLst>
          </p:cNvPr>
          <p:cNvCxnSpPr>
            <a:cxnSpLocks/>
          </p:cNvCxnSpPr>
          <p:nvPr/>
        </p:nvCxnSpPr>
        <p:spPr bwMode="auto">
          <a:xfrm flipH="1">
            <a:off x="1002075" y="6409640"/>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graphicFrame>
        <p:nvGraphicFramePr>
          <p:cNvPr id="18" name="Table 17">
            <a:extLst>
              <a:ext uri="{FF2B5EF4-FFF2-40B4-BE49-F238E27FC236}">
                <a16:creationId xmlns:a16="http://schemas.microsoft.com/office/drawing/2014/main" id="{190BE5E4-812A-C025-7B6E-D8EB1741ED46}"/>
              </a:ext>
            </a:extLst>
          </p:cNvPr>
          <p:cNvGraphicFramePr>
            <a:graphicFrameLocks noGrp="1"/>
          </p:cNvGraphicFramePr>
          <p:nvPr>
            <p:extLst>
              <p:ext uri="{D42A27DB-BD31-4B8C-83A1-F6EECF244321}">
                <p14:modId xmlns:p14="http://schemas.microsoft.com/office/powerpoint/2010/main" val="448625253"/>
              </p:ext>
            </p:extLst>
          </p:nvPr>
        </p:nvGraphicFramePr>
        <p:xfrm>
          <a:off x="942937" y="5828553"/>
          <a:ext cx="5812774" cy="685800"/>
        </p:xfrm>
        <a:graphic>
          <a:graphicData uri="http://schemas.openxmlformats.org/drawingml/2006/table">
            <a:tbl>
              <a:tblPr firstRow="1" bandRow="1">
                <a:tableStyleId>{5C22544A-7EE6-4342-B048-85BDC9FD1C3A}</a:tableStyleId>
              </a:tblPr>
              <a:tblGrid>
                <a:gridCol w="184981">
                  <a:extLst>
                    <a:ext uri="{9D8B030D-6E8A-4147-A177-3AD203B41FA5}">
                      <a16:colId xmlns:a16="http://schemas.microsoft.com/office/drawing/2014/main" val="20000"/>
                    </a:ext>
                  </a:extLst>
                </a:gridCol>
                <a:gridCol w="184981">
                  <a:extLst>
                    <a:ext uri="{9D8B030D-6E8A-4147-A177-3AD203B41FA5}">
                      <a16:colId xmlns:a16="http://schemas.microsoft.com/office/drawing/2014/main" val="20001"/>
                    </a:ext>
                  </a:extLst>
                </a:gridCol>
                <a:gridCol w="5442812">
                  <a:extLst>
                    <a:ext uri="{9D8B030D-6E8A-4147-A177-3AD203B41FA5}">
                      <a16:colId xmlns:a16="http://schemas.microsoft.com/office/drawing/2014/main" val="20002"/>
                    </a:ext>
                  </a:extLst>
                </a:gridCol>
              </a:tblGrid>
              <a:tr h="158146">
                <a:tc gridSpan="3">
                  <a:txBody>
                    <a:bodyPr/>
                    <a:lstStyle/>
                    <a:p>
                      <a:pPr algn="l"/>
                      <a:r>
                        <a:rPr lang="en-US" sz="1050" b="0" i="1" u="sng" dirty="0">
                          <a:solidFill>
                            <a:schemeClr val="tx1"/>
                          </a:solidFill>
                        </a:rPr>
                        <a:t>Key</a:t>
                      </a:r>
                    </a:p>
                  </a:txBody>
                  <a:tcPr marL="0" marR="0" marT="0"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1440">
                <a:tc>
                  <a:txBody>
                    <a:bodyPr/>
                    <a:lstStyle/>
                    <a:p>
                      <a:pPr algn="l"/>
                      <a:endParaRPr lang="en-US" sz="900" b="0">
                        <a:solidFill>
                          <a:schemeClr val="tx1"/>
                        </a:solidFill>
                      </a:endParaRPr>
                    </a:p>
                  </a:txBody>
                  <a:tcPr marL="0" marR="0" marT="0" marB="0" anchor="ct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0">
                          <a:solidFill>
                            <a:schemeClr val="tx1"/>
                          </a:solidFill>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350" indent="-6350" algn="l">
                        <a:tabLst/>
                      </a:pPr>
                      <a:r>
                        <a:rPr lang="en-US" sz="1050" b="0" dirty="0">
                          <a:solidFill>
                            <a:schemeClr val="tx1"/>
                          </a:solidFill>
                        </a:rPr>
                        <a:t>Board decision to stop or continue</a:t>
                      </a:r>
                    </a:p>
                  </a:txBody>
                  <a:tcPr marL="0" marR="0" marT="0" marB="0" anchor="ctr">
                    <a:lnL w="12700" cap="flat" cmpd="sng" algn="ctr">
                      <a:no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dirty="0">
                          <a:solidFill>
                            <a:schemeClr val="bg1"/>
                          </a:solidFill>
                          <a:highlight>
                            <a:srgbClr val="546B50"/>
                          </a:highlight>
                        </a:rPr>
                        <a:t>Board Meetings</a:t>
                      </a:r>
                      <a:r>
                        <a:rPr lang="en-US" sz="1050" b="0" dirty="0">
                          <a:solidFill>
                            <a:schemeClr val="tx1"/>
                          </a:solidFill>
                        </a:rPr>
                        <a:t> = Jan 30, Apr 24, May 29, Oct 30, Nov 6, Nov 7, Nov 12, Nov 13</a:t>
                      </a: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2135896"/>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endParaRP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4107745"/>
                  </a:ext>
                </a:extLst>
              </a:tr>
            </a:tbl>
          </a:graphicData>
        </a:graphic>
      </p:graphicFrame>
      <p:sp>
        <p:nvSpPr>
          <p:cNvPr id="116" name="Text Box 144">
            <a:extLst>
              <a:ext uri="{FF2B5EF4-FFF2-40B4-BE49-F238E27FC236}">
                <a16:creationId xmlns:a16="http://schemas.microsoft.com/office/drawing/2014/main" id="{C6FB3FFC-4DCF-2834-CD76-C859F516D158}"/>
              </a:ext>
            </a:extLst>
          </p:cNvPr>
          <p:cNvSpPr txBox="1">
            <a:spLocks noChangeArrowheads="1"/>
          </p:cNvSpPr>
          <p:nvPr/>
        </p:nvSpPr>
        <p:spPr bwMode="auto">
          <a:xfrm>
            <a:off x="7845691" y="3658285"/>
            <a:ext cx="1138657" cy="269129"/>
          </a:xfrm>
          <a:prstGeom prst="rect">
            <a:avLst/>
          </a:prstGeom>
          <a:noFill/>
          <a:ln w="9525">
            <a:noFill/>
            <a:miter lim="800000"/>
            <a:headEnd/>
            <a:tailEnd/>
          </a:ln>
        </p:spPr>
        <p:txBody>
          <a:bodyPr lIns="98886" tIns="49443" rIns="98886" bIns="49443">
            <a:spAutoFit/>
          </a:bodyPr>
          <a:lstStyle>
            <a:defPPr>
              <a:defRPr lang="en-US"/>
            </a:defPPr>
            <a:lvl1pPr marR="0" lvl="0" indent="0" algn="ctr" defTabSz="989252" fontAlgn="base">
              <a:lnSpc>
                <a:spcPct val="100000"/>
              </a:lnSpc>
              <a:spcBef>
                <a:spcPct val="0"/>
              </a:spcBef>
              <a:spcAft>
                <a:spcPct val="0"/>
              </a:spcAft>
              <a:buClrTx/>
              <a:buSzTx/>
              <a:buFontTx/>
              <a:buNone/>
              <a:tabLst/>
              <a:defRPr sz="970">
                <a:solidFill>
                  <a:srgbClr val="FFFFFF"/>
                </a:solidFill>
                <a:highlight>
                  <a:srgbClr val="546B50"/>
                </a:highlight>
                <a:latin typeface="Book Antiqua" pitchFamily="18" charset="0"/>
              </a:defRPr>
            </a:lvl1pPr>
          </a:lstStyle>
          <a:p>
            <a:r>
              <a:rPr lang="en-US" sz="1100"/>
              <a:t>Nov 13</a:t>
            </a:r>
          </a:p>
        </p:txBody>
      </p:sp>
      <p:sp>
        <p:nvSpPr>
          <p:cNvPr id="7" name="Text Box 144">
            <a:extLst>
              <a:ext uri="{FF2B5EF4-FFF2-40B4-BE49-F238E27FC236}">
                <a16:creationId xmlns:a16="http://schemas.microsoft.com/office/drawing/2014/main" id="{490CCC8F-54C4-1E25-1AD6-1B74B38EF10E}"/>
              </a:ext>
            </a:extLst>
          </p:cNvPr>
          <p:cNvSpPr txBox="1">
            <a:spLocks noChangeArrowheads="1"/>
          </p:cNvSpPr>
          <p:nvPr/>
        </p:nvSpPr>
        <p:spPr bwMode="auto">
          <a:xfrm>
            <a:off x="6389273" y="3658285"/>
            <a:ext cx="113865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Jun 23</a:t>
            </a:r>
          </a:p>
        </p:txBody>
      </p:sp>
      <p:sp>
        <p:nvSpPr>
          <p:cNvPr id="23" name="Text Box 150">
            <a:extLst>
              <a:ext uri="{FF2B5EF4-FFF2-40B4-BE49-F238E27FC236}">
                <a16:creationId xmlns:a16="http://schemas.microsoft.com/office/drawing/2014/main" id="{5E7E6B90-1329-61D5-8F99-9FE37E99A04E}"/>
              </a:ext>
            </a:extLst>
          </p:cNvPr>
          <p:cNvSpPr txBox="1">
            <a:spLocks noChangeArrowheads="1"/>
          </p:cNvSpPr>
          <p:nvPr/>
        </p:nvSpPr>
        <p:spPr bwMode="auto">
          <a:xfrm>
            <a:off x="7069394" y="2462880"/>
            <a:ext cx="1046220" cy="469184"/>
          </a:xfrm>
          <a:prstGeom prst="rect">
            <a:avLst/>
          </a:prstGeom>
          <a:solidFill>
            <a:schemeClr val="bg1">
              <a:lumMod val="85000"/>
            </a:schemeClr>
          </a:solid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PUBLIC MEETINGS</a:t>
            </a:r>
          </a:p>
        </p:txBody>
      </p:sp>
      <p:sp>
        <p:nvSpPr>
          <p:cNvPr id="24" name="Text Box 144">
            <a:extLst>
              <a:ext uri="{FF2B5EF4-FFF2-40B4-BE49-F238E27FC236}">
                <a16:creationId xmlns:a16="http://schemas.microsoft.com/office/drawing/2014/main" id="{C3B225B9-5E99-777B-C3F4-C22FBDD85A1D}"/>
              </a:ext>
            </a:extLst>
          </p:cNvPr>
          <p:cNvSpPr txBox="1">
            <a:spLocks noChangeArrowheads="1"/>
          </p:cNvSpPr>
          <p:nvPr/>
        </p:nvSpPr>
        <p:spPr bwMode="auto">
          <a:xfrm>
            <a:off x="7082034" y="3658285"/>
            <a:ext cx="1138657" cy="26912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FFFFFF"/>
                </a:solidFill>
                <a:highlight>
                  <a:srgbClr val="546B50"/>
                </a:highlight>
                <a:latin typeface="Book Antiqua" pitchFamily="18" charset="0"/>
              </a:rPr>
              <a:t>Oct - Nov</a:t>
            </a:r>
          </a:p>
        </p:txBody>
      </p:sp>
    </p:spTree>
    <p:extLst>
      <p:ext uri="{BB962C8B-B14F-4D97-AF65-F5344CB8AC3E}">
        <p14:creationId xmlns:p14="http://schemas.microsoft.com/office/powerpoint/2010/main" val="2616859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87">
            <a:extLst>
              <a:ext uri="{FF2B5EF4-FFF2-40B4-BE49-F238E27FC236}">
                <a16:creationId xmlns:a16="http://schemas.microsoft.com/office/drawing/2014/main" id="{553B9661-19D0-305E-3C51-B88F1E316DE6}"/>
              </a:ext>
            </a:extLst>
          </p:cNvPr>
          <p:cNvGraphicFramePr>
            <a:graphicFrameLocks noGrp="1"/>
          </p:cNvGraphicFramePr>
          <p:nvPr>
            <p:extLst>
              <p:ext uri="{D42A27DB-BD31-4B8C-83A1-F6EECF244321}">
                <p14:modId xmlns:p14="http://schemas.microsoft.com/office/powerpoint/2010/main" val="3169798128"/>
              </p:ext>
            </p:extLst>
          </p:nvPr>
        </p:nvGraphicFramePr>
        <p:xfrm>
          <a:off x="804323" y="1152338"/>
          <a:ext cx="8644480" cy="5168791"/>
        </p:xfrm>
        <a:graphic>
          <a:graphicData uri="http://schemas.openxmlformats.org/drawingml/2006/table">
            <a:tbl>
              <a:tblPr/>
              <a:tblGrid>
                <a:gridCol w="3649690">
                  <a:extLst>
                    <a:ext uri="{9D8B030D-6E8A-4147-A177-3AD203B41FA5}">
                      <a16:colId xmlns:a16="http://schemas.microsoft.com/office/drawing/2014/main" val="20000"/>
                    </a:ext>
                  </a:extLst>
                </a:gridCol>
                <a:gridCol w="908458">
                  <a:extLst>
                    <a:ext uri="{9D8B030D-6E8A-4147-A177-3AD203B41FA5}">
                      <a16:colId xmlns:a16="http://schemas.microsoft.com/office/drawing/2014/main" val="20001"/>
                    </a:ext>
                  </a:extLst>
                </a:gridCol>
                <a:gridCol w="1021583">
                  <a:extLst>
                    <a:ext uri="{9D8B030D-6E8A-4147-A177-3AD203B41FA5}">
                      <a16:colId xmlns:a16="http://schemas.microsoft.com/office/drawing/2014/main" val="20002"/>
                    </a:ext>
                  </a:extLst>
                </a:gridCol>
                <a:gridCol w="1021583">
                  <a:extLst>
                    <a:ext uri="{9D8B030D-6E8A-4147-A177-3AD203B41FA5}">
                      <a16:colId xmlns:a16="http://schemas.microsoft.com/office/drawing/2014/main" val="20003"/>
                    </a:ext>
                  </a:extLst>
                </a:gridCol>
                <a:gridCol w="1021583">
                  <a:extLst>
                    <a:ext uri="{9D8B030D-6E8A-4147-A177-3AD203B41FA5}">
                      <a16:colId xmlns:a16="http://schemas.microsoft.com/office/drawing/2014/main" val="20005"/>
                    </a:ext>
                  </a:extLst>
                </a:gridCol>
                <a:gridCol w="1021583">
                  <a:extLst>
                    <a:ext uri="{9D8B030D-6E8A-4147-A177-3AD203B41FA5}">
                      <a16:colId xmlns:a16="http://schemas.microsoft.com/office/drawing/2014/main" val="20006"/>
                    </a:ext>
                  </a:extLst>
                </a:gridCol>
              </a:tblGrid>
              <a:tr h="457564">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gridSpan="3">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0" i="1" u="none" strike="noStrike" cap="none" normalizeH="0" baseline="0">
                          <a:ln>
                            <a:noFill/>
                          </a:ln>
                          <a:solidFill>
                            <a:schemeClr val="tx1"/>
                          </a:solidFill>
                          <a:effectLst/>
                          <a:latin typeface="+mj-lt"/>
                        </a:rPr>
                        <a:t>Partners </a:t>
                      </a: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dot"/>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lnL w="12700" cmpd="sng">
                      <a:noFill/>
                      <a:prstDash val="solid"/>
                    </a:lnL>
                  </a:tcPr>
                </a:tc>
                <a:tc>
                  <a:txBody>
                    <a:bodyPr/>
                    <a:lstStyle/>
                    <a:p>
                      <a:endParaRPr lang="en-US" sz="1400">
                        <a:latin typeface="+mj-lt"/>
                      </a:endParaRPr>
                    </a:p>
                  </a:txBody>
                  <a:tcPr marL="45720" marR="45720" anchor="b"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9850">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NONPROFIT</a:t>
                      </a:r>
                    </a:p>
                  </a:txBody>
                  <a:tcPr marL="45720" marR="45720" anchor="ctr"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TAXABLE</a:t>
                      </a:r>
                    </a:p>
                  </a:txBody>
                  <a:tcPr marL="45720" marR="45720" anchor="ctr" horzOverflow="overflow">
                    <a:lnL>
                      <a:noFill/>
                    </a:lnL>
                    <a:lnR>
                      <a:noFill/>
                    </a:lnR>
                    <a:lnT w="12700" cap="flat" cmpd="sng" algn="ctr">
                      <a:noFill/>
                      <a:prstDash val="dot"/>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TOTAL</a:t>
                      </a:r>
                    </a:p>
                  </a:txBody>
                  <a:tcPr marL="45720" marR="45720" anchor="ctr" horzOverflow="overflow">
                    <a:lnL>
                      <a:noFill/>
                    </a:lnL>
                    <a:lnR w="12700" cap="flat" cmpd="sng" algn="ctr">
                      <a:solidFill>
                        <a:schemeClr val="tx1"/>
                      </a:solidFill>
                      <a:prstDash val="solid"/>
                      <a:round/>
                      <a:headEnd type="none" w="med" len="med"/>
                      <a:tailEnd type="none" w="med" len="med"/>
                    </a:lnR>
                    <a:lnT w="12700" cmpd="sng">
                      <a:noFill/>
                      <a:prstDash val="solid"/>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486067">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APPROACHED – February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20</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5</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25</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351365">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ACTIVE PARTICIPANTS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21119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cap="none" normalizeH="0" baseline="0" dirty="0">
                          <a:ln>
                            <a:noFill/>
                          </a:ln>
                          <a:solidFill>
                            <a:schemeClr val="tx1"/>
                          </a:solidFill>
                          <a:effectLst/>
                          <a:latin typeface="+mj-lt"/>
                        </a:rPr>
                        <a:t>   -  Confidentiality Agreement</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r h="21355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normalizeH="0" baseline="0">
                          <a:ln>
                            <a:noFill/>
                          </a:ln>
                          <a:solidFill>
                            <a:schemeClr val="tx1"/>
                          </a:solidFill>
                          <a:effectLst/>
                          <a:latin typeface="+mj-lt"/>
                          <a:ea typeface="+mn-ea"/>
                          <a:cs typeface="+mn-cs"/>
                        </a:rPr>
                        <a:t>   -  Information Materials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r h="260153">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spc="0" normalizeH="0" baseline="0" noProof="0" dirty="0">
                          <a:ln>
                            <a:noFill/>
                          </a:ln>
                          <a:solidFill>
                            <a:srgbClr val="000000"/>
                          </a:solidFill>
                          <a:effectLst/>
                          <a:uLnTx/>
                          <a:uFillTx/>
                          <a:latin typeface="+mn-lt"/>
                          <a:ea typeface="+mn-ea"/>
                          <a:cs typeface="+mn-cs"/>
                        </a:rPr>
                        <a:t>   -  Data Room</a:t>
                      </a:r>
                      <a:endParaRPr kumimoji="0" lang="en-US" sz="1400" b="1" i="0" u="none" strike="noStrike" cap="none" normalizeH="0" baseline="0" dirty="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6"/>
                  </a:ext>
                </a:extLst>
              </a:tr>
              <a:tr h="53330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INDICATIONS OF INTEREST – April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7"/>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PROPOSALS – May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2</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4153855569"/>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LETTER OF INTENT – June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0"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dirty="0">
                        <a:ln>
                          <a:noFill/>
                        </a:ln>
                        <a:solidFill>
                          <a:schemeClr val="tx1"/>
                        </a:solidFill>
                        <a:effectLst/>
                        <a:latin typeface="+mj-lt"/>
                      </a:endParaRP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2811229650"/>
                  </a:ext>
                </a:extLst>
              </a:tr>
            </a:tbl>
          </a:graphicData>
        </a:graphic>
      </p:graphicFrame>
      <p:sp>
        <p:nvSpPr>
          <p:cNvPr id="3" name="Text Placeholder 2">
            <a:extLst>
              <a:ext uri="{FF2B5EF4-FFF2-40B4-BE49-F238E27FC236}">
                <a16:creationId xmlns:a16="http://schemas.microsoft.com/office/drawing/2014/main" id="{1909435C-B809-CDAF-AC44-7508E81A9A28}"/>
              </a:ext>
            </a:extLst>
          </p:cNvPr>
          <p:cNvSpPr>
            <a:spLocks noGrp="1"/>
          </p:cNvSpPr>
          <p:nvPr>
            <p:ph type="body" sz="quarter" idx="11"/>
          </p:nvPr>
        </p:nvSpPr>
        <p:spPr/>
        <p:txBody>
          <a:bodyPr/>
          <a:lstStyle/>
          <a:p>
            <a:r>
              <a:rPr kumimoji="0" lang="en-US" sz="1200" b="0" i="0" u="none" strike="noStrike" kern="0" cap="none" spc="0" normalizeH="0" baseline="0" noProof="0">
                <a:ln>
                  <a:noFill/>
                </a:ln>
                <a:solidFill>
                  <a:srgbClr val="000000"/>
                </a:solidFill>
                <a:effectLst/>
                <a:uLnTx/>
                <a:uFillTx/>
                <a:latin typeface="Book Antiqua"/>
                <a:ea typeface="+mj-ea"/>
                <a:cs typeface="+mj-cs"/>
              </a:rPr>
              <a:t>PROCESS REVIEW</a:t>
            </a:r>
          </a:p>
        </p:txBody>
      </p:sp>
      <p:cxnSp>
        <p:nvCxnSpPr>
          <p:cNvPr id="6" name="Straight Connector 5">
            <a:extLst>
              <a:ext uri="{FF2B5EF4-FFF2-40B4-BE49-F238E27FC236}">
                <a16:creationId xmlns:a16="http://schemas.microsoft.com/office/drawing/2014/main" id="{24BF444A-6BB2-B5CD-F7CC-58365845601A}"/>
              </a:ext>
            </a:extLst>
          </p:cNvPr>
          <p:cNvCxnSpPr>
            <a:cxnSpLocks/>
          </p:cNvCxnSpPr>
          <p:nvPr/>
        </p:nvCxnSpPr>
        <p:spPr bwMode="auto">
          <a:xfrm>
            <a:off x="5071013" y="1643744"/>
            <a:ext cx="3558639" cy="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8" name="Text Placeholder 7">
            <a:extLst>
              <a:ext uri="{FF2B5EF4-FFF2-40B4-BE49-F238E27FC236}">
                <a16:creationId xmlns:a16="http://schemas.microsoft.com/office/drawing/2014/main" id="{293ECF36-8DD5-DA1D-7CB5-538C046DE84F}"/>
              </a:ext>
            </a:extLst>
          </p:cNvPr>
          <p:cNvSpPr>
            <a:spLocks noGrp="1"/>
          </p:cNvSpPr>
          <p:nvPr>
            <p:ph type="body" sz="quarter" idx="10"/>
          </p:nvPr>
        </p:nvSpPr>
        <p:spPr/>
        <p:txBody>
          <a:bodyPr>
            <a:noAutofit/>
          </a:bodyPr>
          <a:lstStyle/>
          <a:p>
            <a:r>
              <a:rPr lang="en-US" sz="1600" dirty="0"/>
              <a:t>BROAD MARKET INPUT</a:t>
            </a:r>
          </a:p>
        </p:txBody>
      </p:sp>
      <p:sp>
        <p:nvSpPr>
          <p:cNvPr id="9" name="Rectangle 3"/>
          <p:cNvSpPr txBox="1">
            <a:spLocks noChangeArrowheads="1"/>
          </p:cNvSpPr>
          <p:nvPr/>
        </p:nvSpPr>
        <p:spPr>
          <a:xfrm>
            <a:off x="838201" y="154806"/>
            <a:ext cx="8869680" cy="304800"/>
          </a:xfrm>
          <a:prstGeom prst="rect">
            <a:avLst/>
          </a:prstGeom>
        </p:spPr>
        <p:txBody>
          <a:bodyPr vert="horz" lIns="91440" tIns="45720" rIns="91440" bIns="45720" rtlCol="0" anchor="t" anchorCtr="0">
            <a:normAutofit/>
          </a:bodyPr>
          <a:lstStyle>
            <a:lvl1pPr marL="0" indent="0" algn="l" defTabSz="806874" rtl="0" eaLnBrk="1" latinLnBrk="0" hangingPunct="1">
              <a:lnSpc>
                <a:spcPct val="100000"/>
              </a:lnSpc>
              <a:spcBef>
                <a:spcPts val="0"/>
              </a:spcBef>
              <a:buFont typeface="Arial" panose="020B0604020202020204" pitchFamily="34" charset="0"/>
              <a:buNone/>
              <a:defRPr sz="1400" b="1" i="0" u="none" kern="1200" baseline="0">
                <a:solidFill>
                  <a:schemeClr val="tx1"/>
                </a:solidFill>
                <a:latin typeface="+mj-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a:buFont typeface="Wingdings" pitchFamily="2" charset="2"/>
              <a:buNone/>
              <a:defRPr/>
            </a:pPr>
            <a:endParaRPr lang="en-US"/>
          </a:p>
        </p:txBody>
      </p:sp>
      <p:pic>
        <p:nvPicPr>
          <p:cNvPr id="10" name="dimg_4czuZ_juJqXhp84PuYy2yA8_19" descr="Sharp HealthCare - Wikipedia">
            <a:extLst>
              <a:ext uri="{FF2B5EF4-FFF2-40B4-BE49-F238E27FC236}">
                <a16:creationId xmlns:a16="http://schemas.microsoft.com/office/drawing/2014/main" id="{2A2D56CB-241A-F49A-4868-B492E5D960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1827" y="5607545"/>
            <a:ext cx="1195774" cy="38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264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2D01A-BA44-E9C6-12DA-899801CE66B9}"/>
            </a:ext>
          </a:extLst>
        </p:cNvPr>
        <p:cNvGrpSpPr/>
        <p:nvPr/>
      </p:nvGrpSpPr>
      <p:grpSpPr>
        <a:xfrm>
          <a:off x="0" y="0"/>
          <a:ext cx="0" cy="0"/>
          <a:chOff x="0" y="0"/>
          <a:chExt cx="0" cy="0"/>
        </a:xfrm>
      </p:grpSpPr>
      <p:graphicFrame>
        <p:nvGraphicFramePr>
          <p:cNvPr id="39" name="Table 38">
            <a:extLst>
              <a:ext uri="{FF2B5EF4-FFF2-40B4-BE49-F238E27FC236}">
                <a16:creationId xmlns:a16="http://schemas.microsoft.com/office/drawing/2014/main" id="{558B9AEF-D6AC-34D1-50D0-FAD78ED3A042}"/>
              </a:ext>
            </a:extLst>
          </p:cNvPr>
          <p:cNvGraphicFramePr>
            <a:graphicFrameLocks noGrp="1"/>
          </p:cNvGraphicFramePr>
          <p:nvPr>
            <p:extLst>
              <p:ext uri="{D42A27DB-BD31-4B8C-83A1-F6EECF244321}">
                <p14:modId xmlns:p14="http://schemas.microsoft.com/office/powerpoint/2010/main" val="2809290085"/>
              </p:ext>
            </p:extLst>
          </p:nvPr>
        </p:nvGraphicFramePr>
        <p:xfrm>
          <a:off x="800499" y="1000660"/>
          <a:ext cx="8637012" cy="6634005"/>
        </p:xfrm>
        <a:graphic>
          <a:graphicData uri="http://schemas.openxmlformats.org/drawingml/2006/table">
            <a:tbl>
              <a:tblPr firstRow="1" bandRow="1">
                <a:tableStyleId>{5C22544A-7EE6-4342-B048-85BDC9FD1C3A}</a:tableStyleId>
              </a:tblPr>
              <a:tblGrid>
                <a:gridCol w="4076301">
                  <a:extLst>
                    <a:ext uri="{9D8B030D-6E8A-4147-A177-3AD203B41FA5}">
                      <a16:colId xmlns:a16="http://schemas.microsoft.com/office/drawing/2014/main" val="20000"/>
                    </a:ext>
                  </a:extLst>
                </a:gridCol>
                <a:gridCol w="417545">
                  <a:extLst>
                    <a:ext uri="{9D8B030D-6E8A-4147-A177-3AD203B41FA5}">
                      <a16:colId xmlns:a16="http://schemas.microsoft.com/office/drawing/2014/main" val="20001"/>
                    </a:ext>
                  </a:extLst>
                </a:gridCol>
                <a:gridCol w="4143166">
                  <a:extLst>
                    <a:ext uri="{9D8B030D-6E8A-4147-A177-3AD203B41FA5}">
                      <a16:colId xmlns:a16="http://schemas.microsoft.com/office/drawing/2014/main" val="20002"/>
                    </a:ext>
                  </a:extLst>
                </a:gridCol>
              </a:tblGrid>
              <a:tr h="32177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100" b="0" kern="120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228600" indent="-228600" algn="l" defTabSz="571500" eaLnBrk="0" hangingPunct="0">
                        <a:spcBef>
                          <a:spcPct val="0"/>
                        </a:spcBef>
                      </a:pPr>
                      <a:endParaRPr lang="en-US" sz="1100" b="0" kern="1200">
                        <a:solidFill>
                          <a:srgbClr val="000000"/>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80">
                <a:tc>
                  <a:txBody>
                    <a:bodyPr/>
                    <a:lstStyle/>
                    <a:p>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3111453">
                <a:tc>
                  <a:txBody>
                    <a:bodyPr/>
                    <a:lstStyle/>
                    <a:p>
                      <a:pPr marL="228600" indent="-228600" algn="l" defTabSz="1019175" eaLnBrk="0" hangingPunct="0">
                        <a:spcBef>
                          <a:spcPct val="0"/>
                        </a:spcBef>
                        <a:buClr>
                          <a:srgbClr val="146A3B"/>
                        </a:buClr>
                        <a:buFont typeface="Wingdings" pitchFamily="2" charset="2"/>
                        <a:buNone/>
                      </a:pPr>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228600" algn="l" defTabSz="1019175" rtl="0" eaLnBrk="1" fontAlgn="auto" latinLnBrk="0" hangingPunct="1">
                        <a:lnSpc>
                          <a:spcPct val="100000"/>
                        </a:lnSpc>
                        <a:spcBef>
                          <a:spcPts val="0"/>
                        </a:spcBef>
                        <a:spcAft>
                          <a:spcPts val="0"/>
                        </a:spcAft>
                        <a:buClrTx/>
                        <a:buSzTx/>
                        <a:buFont typeface="Wingdings" pitchFamily="2" charset="2"/>
                        <a:buNone/>
                        <a:tabLst/>
                        <a:defRPr/>
                      </a:pPr>
                      <a:endParaRPr lang="en-US" sz="1100" b="0">
                        <a:solidFill>
                          <a:srgbClr val="000000"/>
                        </a:solidFill>
                      </a:endParaRPr>
                    </a:p>
                    <a:p>
                      <a:pPr marL="228600" indent="-228600" defTabSz="1019175">
                        <a:buFont typeface="Wingdings" pitchFamily="2" charset="2"/>
                        <a:buNone/>
                      </a:pPr>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p>
                      <a:endParaRPr lang="en-US" sz="11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7" name="Table 16">
            <a:extLst>
              <a:ext uri="{FF2B5EF4-FFF2-40B4-BE49-F238E27FC236}">
                <a16:creationId xmlns:a16="http://schemas.microsoft.com/office/drawing/2014/main" id="{DB2C02C5-A4C6-DC7E-F1F4-B2BF11372C8B}"/>
              </a:ext>
            </a:extLst>
          </p:cNvPr>
          <p:cNvGraphicFramePr>
            <a:graphicFrameLocks noGrp="1"/>
          </p:cNvGraphicFramePr>
          <p:nvPr>
            <p:extLst>
              <p:ext uri="{D42A27DB-BD31-4B8C-83A1-F6EECF244321}">
                <p14:modId xmlns:p14="http://schemas.microsoft.com/office/powerpoint/2010/main" val="648886653"/>
              </p:ext>
            </p:extLst>
          </p:nvPr>
        </p:nvGraphicFramePr>
        <p:xfrm>
          <a:off x="733124" y="4320174"/>
          <a:ext cx="4136095" cy="2793383"/>
        </p:xfrm>
        <a:graphic>
          <a:graphicData uri="http://schemas.openxmlformats.org/drawingml/2006/table">
            <a:tbl>
              <a:tblPr firstRow="1" bandRow="1">
                <a:tableStyleId>{5C22544A-7EE6-4342-B048-85BDC9FD1C3A}</a:tableStyleId>
              </a:tblPr>
              <a:tblGrid>
                <a:gridCol w="4136095">
                  <a:extLst>
                    <a:ext uri="{9D8B030D-6E8A-4147-A177-3AD203B41FA5}">
                      <a16:colId xmlns:a16="http://schemas.microsoft.com/office/drawing/2014/main" val="20000"/>
                    </a:ext>
                  </a:extLst>
                </a:gridCol>
              </a:tblGrid>
              <a:tr h="2793383">
                <a:tc>
                  <a:txBody>
                    <a:bodyPr/>
                    <a:lstStyle/>
                    <a:p>
                      <a:pPr marL="228600" indent="-228600" algn="l" defTabSz="571500" eaLnBrk="0" hangingPunct="0">
                        <a:spcBef>
                          <a:spcPct val="0"/>
                        </a:spcBef>
                        <a:spcAft>
                          <a:spcPts val="600"/>
                        </a:spcAft>
                      </a:pPr>
                      <a:endParaRPr lang="en-US" sz="1100" b="1">
                        <a:solidFill>
                          <a:srgbClr val="080808"/>
                        </a:solidFill>
                      </a:endParaRPr>
                    </a:p>
                    <a:p>
                      <a:pPr marL="228600" indent="-228600" algn="l" defTabSz="571500" eaLnBrk="0" hangingPunct="0">
                        <a:spcBef>
                          <a:spcPct val="0"/>
                        </a:spcBef>
                        <a:spcAft>
                          <a:spcPts val="600"/>
                        </a:spcAft>
                      </a:pPr>
                      <a:r>
                        <a:rPr lang="en-US" sz="1100" b="1">
                          <a:solidFill>
                            <a:srgbClr val="080808"/>
                          </a:solidFill>
                        </a:rPr>
                        <a:t>Market Characteristics</a:t>
                      </a:r>
                      <a:endParaRPr lang="en-US" sz="1100" b="0" kern="1200">
                        <a:solidFill>
                          <a:srgbClr val="080808"/>
                        </a:solidFill>
                        <a:latin typeface="+mn-lt"/>
                        <a:ea typeface="+mn-ea"/>
                        <a:cs typeface="+mn-cs"/>
                      </a:endParaRPr>
                    </a:p>
                    <a:p>
                      <a:pPr marL="344488" indent="-177800" algn="l" defTabSz="228600" rtl="0" eaLnBrk="1" latinLnBrk="0" hangingPunct="1">
                        <a:spcBef>
                          <a:spcPct val="0"/>
                        </a:spcBef>
                        <a:buClr>
                          <a:srgbClr val="000000"/>
                        </a:buClr>
                        <a:buFont typeface="Wingdings" pitchFamily="2" charset="2"/>
                        <a:buChar char="§"/>
                      </a:pPr>
                      <a:r>
                        <a:rPr lang="en-US" sz="1100" b="0" kern="1200">
                          <a:solidFill>
                            <a:srgbClr val="080808"/>
                          </a:solidFill>
                          <a:latin typeface="+mn-lt"/>
                          <a:ea typeface="+mn-ea"/>
                          <a:cs typeface="+mn-cs"/>
                        </a:rPr>
                        <a:t>Strong, San Diego-centric care and coverage </a:t>
                      </a:r>
                    </a:p>
                    <a:p>
                      <a:pPr marL="344488" indent="-177800" algn="l" defTabSz="228600" rtl="0" eaLnBrk="1" latinLnBrk="0" hangingPunct="1">
                        <a:spcBef>
                          <a:spcPct val="0"/>
                        </a:spcBef>
                        <a:buClr>
                          <a:srgbClr val="000000"/>
                        </a:buClr>
                        <a:buFont typeface="Wingdings" pitchFamily="2" charset="2"/>
                        <a:buChar char="§"/>
                      </a:pPr>
                      <a:r>
                        <a:rPr lang="en-US" sz="1100" b="0" i="0" u="none" strike="noStrike" kern="1200" baseline="0">
                          <a:solidFill>
                            <a:schemeClr val="tx1"/>
                          </a:solidFill>
                          <a:latin typeface="+mn-lt"/>
                          <a:ea typeface="+mn-ea"/>
                          <a:cs typeface="+mn-cs"/>
                        </a:rPr>
                        <a:t>Aims to offer quality care and services that set community standards, exceed patients’ expectations, provided in convenient, cost-effective, and accessible manner </a:t>
                      </a:r>
                      <a:endParaRPr lang="en-US" sz="1100" b="0" kern="1200">
                        <a:solidFill>
                          <a:srgbClr val="080808"/>
                        </a:solidFill>
                        <a:latin typeface="+mn-lt"/>
                        <a:ea typeface="+mn-ea"/>
                        <a:cs typeface="+mn-cs"/>
                      </a:endParaRPr>
                    </a:p>
                    <a:p>
                      <a:pPr marL="344488" indent="-177800" algn="l" defTabSz="228600" rtl="0" eaLnBrk="1" latinLnBrk="0" hangingPunct="1">
                        <a:spcBef>
                          <a:spcPct val="0"/>
                        </a:spcBef>
                        <a:buClr>
                          <a:srgbClr val="000000"/>
                        </a:buClr>
                        <a:buFont typeface="Wingdings" pitchFamily="2" charset="2"/>
                        <a:buChar char="§"/>
                      </a:pPr>
                      <a:r>
                        <a:rPr lang="en-US" sz="1100" b="0" kern="1200">
                          <a:solidFill>
                            <a:srgbClr val="080808"/>
                          </a:solidFill>
                          <a:latin typeface="+mn-lt"/>
                          <a:ea typeface="+mn-ea"/>
                          <a:cs typeface="+mn-cs"/>
                        </a:rPr>
                        <a:t>In 1991, the system affiliated with Grossmont Hospital, a 542-bed acute care District facility; in 1992, Sharp opened Mary Birch Hospital for Women and Newborns; in 1998, Mesa Vista Hospital and the McDonald Center were integrated into the system</a:t>
                      </a:r>
                      <a:endParaRPr kumimoji="0" lang="en-US" sz="1100" b="0" i="0" u="none" strike="noStrike" kern="1200" cap="none" spc="0" normalizeH="0" baseline="0">
                        <a:ln>
                          <a:noFill/>
                        </a:ln>
                        <a:solidFill>
                          <a:srgbClr val="080808"/>
                        </a:solidFill>
                        <a:effectLst/>
                        <a:uLnTx/>
                        <a:uFillTx/>
                        <a:latin typeface="+mn-lt"/>
                        <a:ea typeface="+mn-ea"/>
                        <a:cs typeface="+mn-cs"/>
                      </a:endParaRPr>
                    </a:p>
                    <a:p>
                      <a:pPr marL="344488" indent="-177800" algn="l" defTabSz="228600" rtl="0" eaLnBrk="1" latinLnBrk="0" hangingPunct="1">
                        <a:spcBef>
                          <a:spcPct val="0"/>
                        </a:spcBef>
                        <a:buClr>
                          <a:srgbClr val="000000"/>
                        </a:buClr>
                        <a:buFont typeface="Wingdings" pitchFamily="2" charset="2"/>
                        <a:buChar char="§"/>
                      </a:pPr>
                      <a:endParaRPr kumimoji="0" lang="en-US" sz="1100" b="0" i="0" u="none" strike="noStrike" kern="1200" cap="none" spc="0" normalizeH="0" baseline="0" noProof="0">
                        <a:ln>
                          <a:noFill/>
                        </a:ln>
                        <a:solidFill>
                          <a:srgbClr val="080808"/>
                        </a:solidFill>
                        <a:effectLst/>
                        <a:uLnTx/>
                        <a:uFillTx/>
                        <a:latin typeface="+mn-lt"/>
                        <a:ea typeface="+mn-ea"/>
                        <a:cs typeface="+mn-cs"/>
                      </a:endParaRPr>
                    </a:p>
                    <a:p>
                      <a:pPr marL="57150" indent="-57150" algn="l" defTabSz="228600" rtl="0" eaLnBrk="1" latinLnBrk="0" hangingPunct="1">
                        <a:spcBef>
                          <a:spcPct val="0"/>
                        </a:spcBef>
                        <a:buClr>
                          <a:srgbClr val="000000"/>
                        </a:buClr>
                        <a:buFont typeface="Wingdings" pitchFamily="2" charset="2"/>
                        <a:buNone/>
                      </a:pPr>
                      <a:r>
                        <a:rPr kumimoji="0" lang="en-US" sz="800" b="0" i="1" u="none" strike="noStrike" kern="1200" cap="none" spc="0" normalizeH="0" baseline="0" noProof="0">
                          <a:ln>
                            <a:noFill/>
                          </a:ln>
                          <a:solidFill>
                            <a:srgbClr val="080808"/>
                          </a:solidFill>
                          <a:effectLst/>
                          <a:uLnTx/>
                          <a:uFillTx/>
                          <a:latin typeface="+mn-lt"/>
                          <a:ea typeface="+mn-ea"/>
                          <a:cs typeface="+mn-cs"/>
                        </a:rPr>
                        <a:t>Notes: </a:t>
                      </a:r>
                    </a:p>
                    <a:p>
                      <a:pPr marL="115888" marR="0" lvl="0" indent="-115888" algn="l" defTabSz="228600" rtl="0" eaLnBrk="1" fontAlgn="auto" latinLnBrk="0" hangingPunct="1">
                        <a:lnSpc>
                          <a:spcPct val="100000"/>
                        </a:lnSpc>
                        <a:spcBef>
                          <a:spcPct val="0"/>
                        </a:spcBef>
                        <a:spcAft>
                          <a:spcPts val="0"/>
                        </a:spcAft>
                        <a:buClr>
                          <a:srgbClr val="000000"/>
                        </a:buClr>
                        <a:buSzTx/>
                        <a:buFont typeface="Wingdings" pitchFamily="2" charset="2"/>
                        <a:buAutoNum type="arabicPeriod"/>
                        <a:tabLst/>
                        <a:defRPr/>
                      </a:pPr>
                      <a:r>
                        <a:rPr kumimoji="0" lang="en-US" sz="800" b="0" i="0" u="none" strike="noStrike" kern="1200" cap="none" spc="0" normalizeH="0" baseline="0" noProof="0">
                          <a:ln>
                            <a:noFill/>
                          </a:ln>
                          <a:solidFill>
                            <a:schemeClr val="tx1"/>
                          </a:solidFill>
                          <a:effectLst/>
                          <a:uLnTx/>
                          <a:uFillTx/>
                          <a:latin typeface="+mn-lt"/>
                          <a:ea typeface="+mn-ea"/>
                          <a:cs typeface="+mn-cs"/>
                        </a:rPr>
                        <a:t>Quality metrics are for Sharp’s largest hospital, Sharp Memorial Hospital.</a:t>
                      </a:r>
                      <a:endParaRPr kumimoji="0" lang="en-US" sz="800" b="0" i="0" u="none" strike="noStrike" kern="1200" cap="none" spc="0" normalizeH="0" baseline="0" noProof="0">
                        <a:ln>
                          <a:noFill/>
                        </a:ln>
                        <a:solidFill>
                          <a:srgbClr val="080808"/>
                        </a:solidFill>
                        <a:effectLst/>
                        <a:uLnTx/>
                        <a:uFillTx/>
                        <a:latin typeface="+mn-lt"/>
                        <a:ea typeface="+mn-ea"/>
                        <a:cs typeface="+mn-cs"/>
                      </a:endParaRPr>
                    </a:p>
                  </a:txBody>
                  <a:tcPr marT="27432" marB="1828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graphicFrame>
        <p:nvGraphicFramePr>
          <p:cNvPr id="8" name="Table 7">
            <a:extLst>
              <a:ext uri="{FF2B5EF4-FFF2-40B4-BE49-F238E27FC236}">
                <a16:creationId xmlns:a16="http://schemas.microsoft.com/office/drawing/2014/main" id="{DCEED9D7-DC18-0D74-8B9F-294881E6E3E5}"/>
              </a:ext>
            </a:extLst>
          </p:cNvPr>
          <p:cNvGraphicFramePr>
            <a:graphicFrameLocks noGrp="1"/>
          </p:cNvGraphicFramePr>
          <p:nvPr>
            <p:extLst>
              <p:ext uri="{D42A27DB-BD31-4B8C-83A1-F6EECF244321}">
                <p14:modId xmlns:p14="http://schemas.microsoft.com/office/powerpoint/2010/main" val="1882552818"/>
              </p:ext>
            </p:extLst>
          </p:nvPr>
        </p:nvGraphicFramePr>
        <p:xfrm>
          <a:off x="800499" y="1000660"/>
          <a:ext cx="4367812" cy="3086100"/>
        </p:xfrm>
        <a:graphic>
          <a:graphicData uri="http://schemas.openxmlformats.org/drawingml/2006/table">
            <a:tbl>
              <a:tblPr firstRow="1" bandRow="1">
                <a:tableStyleId>{5C22544A-7EE6-4342-B048-85BDC9FD1C3A}</a:tableStyleId>
              </a:tblPr>
              <a:tblGrid>
                <a:gridCol w="2284345">
                  <a:extLst>
                    <a:ext uri="{9D8B030D-6E8A-4147-A177-3AD203B41FA5}">
                      <a16:colId xmlns:a16="http://schemas.microsoft.com/office/drawing/2014/main" val="20000"/>
                    </a:ext>
                  </a:extLst>
                </a:gridCol>
                <a:gridCol w="2083467">
                  <a:extLst>
                    <a:ext uri="{9D8B030D-6E8A-4147-A177-3AD203B41FA5}">
                      <a16:colId xmlns:a16="http://schemas.microsoft.com/office/drawing/2014/main" val="20001"/>
                    </a:ext>
                  </a:extLst>
                </a:gridCol>
              </a:tblGrid>
              <a:tr h="1953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Profile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1" dirty="0">
                        <a:solidFill>
                          <a:schemeClr val="tx1"/>
                        </a:solidFill>
                      </a:endParaRPr>
                    </a:p>
                    <a:p>
                      <a:pPr marL="0" indent="0" algn="l" defTabSz="228600" eaLnBrk="0" hangingPunct="0">
                        <a:lnSpc>
                          <a:spcPct val="100000"/>
                        </a:lnSpc>
                        <a:spcBef>
                          <a:spcPct val="0"/>
                        </a:spcBef>
                        <a:spcAft>
                          <a:spcPts val="300"/>
                        </a:spcAft>
                        <a:buClr>
                          <a:srgbClr val="000000"/>
                        </a:buClr>
                        <a:buFont typeface="Wingdings" pitchFamily="2" charset="2"/>
                        <a:buNone/>
                      </a:pPr>
                      <a:r>
                        <a:rPr lang="en-US" sz="1100" b="0" i="1" dirty="0">
                          <a:solidFill>
                            <a:schemeClr val="tx1"/>
                          </a:solidFill>
                        </a:rPr>
                        <a:t>Headquarters: </a:t>
                      </a:r>
                      <a:r>
                        <a:rPr lang="en-US" sz="1100" b="0" i="0" dirty="0">
                          <a:solidFill>
                            <a:schemeClr val="tx1"/>
                          </a:solidFill>
                        </a:rPr>
                        <a:t>San Diego, CA</a:t>
                      </a:r>
                    </a:p>
                    <a:p>
                      <a:pPr marL="0" indent="0" algn="l" defTabSz="228600" eaLnBrk="0" hangingPunct="0">
                        <a:lnSpc>
                          <a:spcPct val="100000"/>
                        </a:lnSpc>
                        <a:spcBef>
                          <a:spcPct val="0"/>
                        </a:spcBef>
                        <a:spcAft>
                          <a:spcPts val="300"/>
                        </a:spcAft>
                        <a:buClr>
                          <a:srgbClr val="000000"/>
                        </a:buClr>
                        <a:buFont typeface="Wingdings" pitchFamily="2" charset="2"/>
                        <a:buNone/>
                      </a:pPr>
                      <a:r>
                        <a:rPr lang="en-US" sz="1100" b="0" i="1" dirty="0">
                          <a:solidFill>
                            <a:schemeClr val="tx1"/>
                          </a:solidFill>
                        </a:rPr>
                        <a:t>Established: </a:t>
                      </a:r>
                      <a:r>
                        <a:rPr lang="en-US" sz="1100" b="0" i="0" dirty="0">
                          <a:solidFill>
                            <a:schemeClr val="tx1"/>
                          </a:solidFill>
                        </a:rPr>
                        <a:t>1955</a:t>
                      </a:r>
                      <a:endParaRPr lang="en-US" sz="1100" b="0" i="1" dirty="0">
                        <a:solidFill>
                          <a:schemeClr val="tx1"/>
                        </a:solidFill>
                      </a:endParaRPr>
                    </a:p>
                    <a:p>
                      <a:pPr marL="0" indent="0" algn="l" defTabSz="228600" eaLnBrk="0" hangingPunct="0">
                        <a:lnSpc>
                          <a:spcPct val="100000"/>
                        </a:lnSpc>
                        <a:spcBef>
                          <a:spcPct val="0"/>
                        </a:spcBef>
                        <a:spcAft>
                          <a:spcPts val="300"/>
                        </a:spcAft>
                        <a:buClr>
                          <a:srgbClr val="000000"/>
                        </a:buClr>
                        <a:buFont typeface="Wingdings" pitchFamily="2" charset="2"/>
                        <a:buNone/>
                      </a:pPr>
                      <a:r>
                        <a:rPr lang="en-US" sz="1100" b="0" i="1" dirty="0">
                          <a:solidFill>
                            <a:schemeClr val="tx1"/>
                          </a:solidFill>
                        </a:rPr>
                        <a:t>Ownership</a:t>
                      </a:r>
                      <a:r>
                        <a:rPr lang="en-US" sz="1100" b="0" dirty="0">
                          <a:solidFill>
                            <a:schemeClr val="tx1"/>
                          </a:solidFill>
                        </a:rPr>
                        <a:t>: 501(c)3</a:t>
                      </a:r>
                    </a:p>
                    <a:p>
                      <a:pPr marL="0" indent="0" algn="l" defTabSz="228600" eaLnBrk="0" hangingPunct="0">
                        <a:lnSpc>
                          <a:spcPct val="100000"/>
                        </a:lnSpc>
                        <a:spcBef>
                          <a:spcPct val="0"/>
                        </a:spcBef>
                        <a:spcAft>
                          <a:spcPts val="300"/>
                        </a:spcAft>
                        <a:buClr>
                          <a:srgbClr val="000000"/>
                        </a:buClr>
                        <a:buFont typeface="Wingdings" pitchFamily="2" charset="2"/>
                        <a:buNone/>
                      </a:pPr>
                      <a:r>
                        <a:rPr lang="en-US" sz="1100" b="0" i="1" dirty="0">
                          <a:solidFill>
                            <a:schemeClr val="tx1"/>
                          </a:solidFill>
                        </a:rPr>
                        <a:t>Composition</a:t>
                      </a:r>
                      <a:r>
                        <a:rPr lang="en-US" sz="1100" b="0" dirty="0">
                          <a:solidFill>
                            <a:schemeClr val="tx1"/>
                          </a:solidFill>
                        </a:rPr>
                        <a:t>:</a:t>
                      </a:r>
                      <a:r>
                        <a:rPr lang="en-US" sz="1100" b="0" baseline="0" dirty="0">
                          <a:solidFill>
                            <a:schemeClr val="tx1"/>
                          </a:solidFill>
                        </a:rPr>
                        <a:t> </a:t>
                      </a:r>
                    </a:p>
                    <a:p>
                      <a:pPr marL="344488" indent="-177800" algn="l" defTabSz="228600" rtl="0" eaLnBrk="1" latinLnBrk="0" hangingPunct="1">
                        <a:lnSpc>
                          <a:spcPct val="100000"/>
                        </a:lnSpc>
                        <a:spcBef>
                          <a:spcPct val="0"/>
                        </a:spcBef>
                        <a:buClr>
                          <a:srgbClr val="000000"/>
                        </a:buClr>
                        <a:buFont typeface="Wingdings" pitchFamily="2" charset="2"/>
                        <a:buChar char="§"/>
                      </a:pPr>
                      <a:r>
                        <a:rPr lang="en-US" sz="1100" b="0" kern="1200" dirty="0">
                          <a:solidFill>
                            <a:schemeClr val="tx1"/>
                          </a:solidFill>
                          <a:latin typeface="+mn-lt"/>
                          <a:ea typeface="+mn-ea"/>
                          <a:cs typeface="+mn-cs"/>
                        </a:rPr>
                        <a:t>7 </a:t>
                      </a:r>
                      <a:r>
                        <a:rPr lang="en-US" sz="1100" b="0" kern="1200">
                          <a:solidFill>
                            <a:schemeClr val="tx1"/>
                          </a:solidFill>
                          <a:latin typeface="+mn-lt"/>
                          <a:ea typeface="+mn-ea"/>
                          <a:cs typeface="+mn-cs"/>
                        </a:rPr>
                        <a:t>hospitals </a:t>
                      </a:r>
                    </a:p>
                    <a:p>
                      <a:pPr marL="344488" indent="-177800" algn="l" defTabSz="228600" rtl="0" eaLnBrk="1" latinLnBrk="0" hangingPunct="1">
                        <a:lnSpc>
                          <a:spcPct val="100000"/>
                        </a:lnSpc>
                        <a:spcBef>
                          <a:spcPct val="0"/>
                        </a:spcBef>
                        <a:buClr>
                          <a:srgbClr val="000000"/>
                        </a:buClr>
                        <a:buFont typeface="Wingdings" pitchFamily="2" charset="2"/>
                        <a:buChar char="§"/>
                      </a:pPr>
                      <a:r>
                        <a:rPr lang="en-US" sz="1100" b="0" kern="1200" dirty="0">
                          <a:solidFill>
                            <a:schemeClr val="tx1"/>
                          </a:solidFill>
                          <a:latin typeface="+mn-lt"/>
                          <a:ea typeface="+mn-ea"/>
                          <a:cs typeface="+mn-cs"/>
                        </a:rPr>
                        <a:t>2,210 licensed beds</a:t>
                      </a:r>
                    </a:p>
                    <a:p>
                      <a:pPr marL="344488" indent="-177800" algn="l" defTabSz="228600" rtl="0" eaLnBrk="1" latinLnBrk="0" hangingPunct="1">
                        <a:lnSpc>
                          <a:spcPct val="100000"/>
                        </a:lnSpc>
                        <a:spcBef>
                          <a:spcPct val="0"/>
                        </a:spcBef>
                        <a:spcAft>
                          <a:spcPts val="0"/>
                        </a:spcAft>
                        <a:buClr>
                          <a:srgbClr val="000000"/>
                        </a:buClr>
                        <a:buFont typeface="Wingdings" pitchFamily="2" charset="2"/>
                        <a:buChar char="§"/>
                      </a:pPr>
                      <a:r>
                        <a:rPr lang="en-US" sz="1100" b="0" baseline="0" dirty="0">
                          <a:solidFill>
                            <a:schemeClr val="tx1"/>
                          </a:solidFill>
                        </a:rPr>
                        <a:t>7 ambulatory surgery centers; 3 hospice; 17 imaging centers</a:t>
                      </a:r>
                    </a:p>
                    <a:p>
                      <a:pPr marL="344488" marR="0" lvl="0" indent="-177800" algn="l" defTabSz="228600" rtl="0" eaLnBrk="1" fontAlgn="auto" latinLnBrk="0" hangingPunct="1">
                        <a:lnSpc>
                          <a:spcPct val="100000"/>
                        </a:lnSpc>
                        <a:spcBef>
                          <a:spcPct val="0"/>
                        </a:spcBef>
                        <a:spcAft>
                          <a:spcPts val="0"/>
                        </a:spcAft>
                        <a:buClr>
                          <a:srgbClr val="000000"/>
                        </a:buClr>
                        <a:buSzTx/>
                        <a:buFont typeface="Wingdings" pitchFamily="2" charset="2"/>
                        <a:buChar char="§"/>
                        <a:tabLst/>
                        <a:defRPr/>
                      </a:pPr>
                      <a:r>
                        <a:rPr lang="en-US" sz="1100" b="0" baseline="0" dirty="0">
                          <a:solidFill>
                            <a:schemeClr val="tx1"/>
                          </a:solidFill>
                        </a:rPr>
                        <a:t>Health plan with </a:t>
                      </a:r>
                      <a:r>
                        <a:rPr lang="en-US" sz="1100" b="0" i="0" u="none" strike="noStrike" dirty="0">
                          <a:solidFill>
                            <a:schemeClr val="tx1"/>
                          </a:solidFill>
                          <a:effectLst/>
                          <a:latin typeface="+mn-lt"/>
                        </a:rPr>
                        <a:t>over 166,000 members</a:t>
                      </a:r>
                      <a:endParaRPr lang="en-US" sz="1100" b="0" baseline="0" dirty="0">
                        <a:solidFill>
                          <a:schemeClr val="tx1"/>
                        </a:solidFill>
                        <a:highlight>
                          <a:srgbClr val="FFFF00"/>
                        </a:highlight>
                      </a:endParaRPr>
                    </a:p>
                    <a:p>
                      <a:pPr marL="228600" indent="-228600" algn="l" defTabSz="228600">
                        <a:lnSpc>
                          <a:spcPct val="100000"/>
                        </a:lnSpc>
                        <a:spcBef>
                          <a:spcPct val="0"/>
                        </a:spcBef>
                        <a:spcAft>
                          <a:spcPts val="300"/>
                        </a:spcAft>
                        <a:buClr>
                          <a:srgbClr val="000000"/>
                        </a:buClr>
                        <a:buFont typeface="Wingdings" pitchFamily="2" charset="2"/>
                        <a:buNone/>
                      </a:pPr>
                      <a:r>
                        <a:rPr lang="en-US" sz="1100" b="0" i="1" dirty="0">
                          <a:solidFill>
                            <a:schemeClr val="tx1"/>
                          </a:solidFill>
                        </a:rPr>
                        <a:t>Medical Staff:</a:t>
                      </a:r>
                      <a:endParaRPr lang="en-US" sz="1100" b="0" dirty="0">
                        <a:solidFill>
                          <a:schemeClr val="tx1"/>
                        </a:solidFill>
                      </a:endParaRPr>
                    </a:p>
                    <a:p>
                      <a:pPr marL="344488" indent="-177800" algn="l" defTabSz="228600" rtl="0" eaLnBrk="1" latinLnBrk="0" hangingPunct="1">
                        <a:lnSpc>
                          <a:spcPct val="100000"/>
                        </a:lnSpc>
                        <a:spcBef>
                          <a:spcPct val="0"/>
                        </a:spcBef>
                        <a:buClr>
                          <a:srgbClr val="000000"/>
                        </a:buClr>
                        <a:buFont typeface="Wingdings" pitchFamily="2" charset="2"/>
                        <a:buChar char="§"/>
                      </a:pPr>
                      <a:r>
                        <a:rPr lang="en-US" sz="1100" b="0" kern="1200" dirty="0">
                          <a:solidFill>
                            <a:schemeClr val="tx1"/>
                          </a:solidFill>
                          <a:latin typeface="+mn-lt"/>
                          <a:ea typeface="+mn-ea"/>
                          <a:cs typeface="+mn-cs"/>
                        </a:rPr>
                        <a:t>~ 3,000 physicians in affiliated medical groups</a:t>
                      </a:r>
                    </a:p>
                    <a:p>
                      <a:pPr marL="344488" indent="-177800" algn="l" defTabSz="228600" rtl="0" eaLnBrk="1" latinLnBrk="0" hangingPunct="1">
                        <a:lnSpc>
                          <a:spcPct val="100000"/>
                        </a:lnSpc>
                        <a:spcBef>
                          <a:spcPct val="0"/>
                        </a:spcBef>
                        <a:buClr>
                          <a:srgbClr val="000000"/>
                        </a:buClr>
                        <a:buFont typeface="Wingdings" pitchFamily="2" charset="2"/>
                        <a:buChar char="§"/>
                      </a:pPr>
                      <a:r>
                        <a:rPr lang="en-US" sz="1100" b="0" kern="1200" dirty="0">
                          <a:solidFill>
                            <a:schemeClr val="tx1"/>
                          </a:solidFill>
                          <a:latin typeface="+mn-lt"/>
                          <a:ea typeface="+mn-ea"/>
                          <a:cs typeface="+mn-cs"/>
                        </a:rPr>
                        <a:t>&gt; 19,000 employees</a:t>
                      </a:r>
                    </a:p>
                  </a:txBody>
                  <a:tcPr marT="27432" marB="1828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indent="-228600" algn="l" defTabSz="1019175" eaLnBrk="0" hangingPunct="0">
                        <a:lnSpc>
                          <a:spcPct val="100000"/>
                        </a:lnSpc>
                        <a:spcBef>
                          <a:spcPct val="0"/>
                        </a:spcBef>
                        <a:buClr>
                          <a:srgbClr val="146A3B"/>
                        </a:buClr>
                        <a:buFont typeface="Wingdings" pitchFamily="2" charset="2"/>
                        <a:buNone/>
                      </a:pPr>
                      <a:r>
                        <a:rPr lang="en-US" sz="1100" b="1" dirty="0">
                          <a:solidFill>
                            <a:schemeClr val="tx1"/>
                          </a:solidFill>
                        </a:rPr>
                        <a:t>Financial Information</a:t>
                      </a:r>
                    </a:p>
                    <a:p>
                      <a:pPr marL="228600" indent="-228600" algn="l" defTabSz="1019175" eaLnBrk="0" hangingPunct="0">
                        <a:lnSpc>
                          <a:spcPct val="100000"/>
                        </a:lnSpc>
                        <a:spcBef>
                          <a:spcPct val="0"/>
                        </a:spcBef>
                        <a:buClr>
                          <a:srgbClr val="146A3B"/>
                        </a:buClr>
                        <a:buFont typeface="Wingdings" pitchFamily="2" charset="2"/>
                        <a:buNone/>
                      </a:pPr>
                      <a:endParaRPr lang="en-US" sz="1100" dirty="0">
                        <a:solidFill>
                          <a:schemeClr val="tx1"/>
                        </a:solidFill>
                      </a:endParaRPr>
                    </a:p>
                    <a:p>
                      <a:pPr marL="0" indent="0">
                        <a:lnSpc>
                          <a:spcPct val="100000"/>
                        </a:lnSpc>
                        <a:buFont typeface="Wingdings" panose="05000000000000000000" pitchFamily="2" charset="2"/>
                        <a:buNone/>
                      </a:pPr>
                      <a:r>
                        <a:rPr lang="en-US" sz="1100" b="0" i="0" baseline="0" dirty="0">
                          <a:solidFill>
                            <a:schemeClr val="tx1"/>
                          </a:solidFill>
                        </a:rPr>
                        <a:t>Rev: $5.1b</a:t>
                      </a:r>
                    </a:p>
                    <a:p>
                      <a:pPr marL="0" indent="0">
                        <a:lnSpc>
                          <a:spcPct val="150000"/>
                        </a:lnSpc>
                        <a:buFont typeface="Wingdings" panose="05000000000000000000" pitchFamily="2" charset="2"/>
                        <a:buNone/>
                      </a:pPr>
                      <a:r>
                        <a:rPr lang="en-US" sz="1100" b="0" i="0" baseline="0" dirty="0">
                          <a:solidFill>
                            <a:schemeClr val="tx1"/>
                          </a:solidFill>
                        </a:rPr>
                        <a:t>Assets: $8.7b</a:t>
                      </a:r>
                    </a:p>
                    <a:p>
                      <a:pPr marL="0" indent="0">
                        <a:lnSpc>
                          <a:spcPct val="150000"/>
                        </a:lnSpc>
                        <a:buFont typeface="Wingdings" panose="05000000000000000000" pitchFamily="2" charset="2"/>
                        <a:buNone/>
                      </a:pPr>
                      <a:r>
                        <a:rPr lang="en-US" sz="1100" b="0" i="0" baseline="0" dirty="0">
                          <a:solidFill>
                            <a:schemeClr val="tx1"/>
                          </a:solidFill>
                        </a:rPr>
                        <a:t>Op. EBITDA: $203mm</a:t>
                      </a:r>
                    </a:p>
                    <a:p>
                      <a:pPr marL="0" indent="0">
                        <a:lnSpc>
                          <a:spcPct val="150000"/>
                        </a:lnSpc>
                        <a:buFont typeface="Wingdings" panose="05000000000000000000" pitchFamily="2" charset="2"/>
                        <a:buNone/>
                      </a:pPr>
                      <a:r>
                        <a:rPr lang="en-US" sz="1100" b="0" i="0" baseline="0" dirty="0">
                          <a:solidFill>
                            <a:schemeClr val="tx1"/>
                          </a:solidFill>
                        </a:rPr>
                        <a:t>Op. EBITDA Margin: 3.9%</a:t>
                      </a:r>
                    </a:p>
                    <a:p>
                      <a:pPr marL="0" indent="0">
                        <a:lnSpc>
                          <a:spcPct val="150000"/>
                        </a:lnSpc>
                        <a:buFont typeface="Wingdings" panose="05000000000000000000" pitchFamily="2" charset="2"/>
                        <a:buNone/>
                      </a:pPr>
                      <a:r>
                        <a:rPr lang="en-US" sz="1100" b="0" i="0" baseline="0" dirty="0">
                          <a:solidFill>
                            <a:schemeClr val="tx1"/>
                          </a:solidFill>
                        </a:rPr>
                        <a:t>Occupancy: 71.7%</a:t>
                      </a:r>
                    </a:p>
                    <a:p>
                      <a:pPr marL="0" indent="0">
                        <a:lnSpc>
                          <a:spcPct val="150000"/>
                        </a:lnSpc>
                        <a:buFont typeface="Wingdings" panose="05000000000000000000" pitchFamily="2" charset="2"/>
                        <a:buNone/>
                      </a:pPr>
                      <a:r>
                        <a:rPr lang="en-US" sz="1100" b="0" i="0" baseline="0" dirty="0">
                          <a:solidFill>
                            <a:schemeClr val="tx1"/>
                          </a:solidFill>
                        </a:rPr>
                        <a:t>Discharges: 87.8k</a:t>
                      </a:r>
                    </a:p>
                    <a:p>
                      <a:pPr marL="0" indent="0">
                        <a:lnSpc>
                          <a:spcPct val="150000"/>
                        </a:lnSpc>
                        <a:buFont typeface="Wingdings" panose="05000000000000000000" pitchFamily="2" charset="2"/>
                        <a:buNone/>
                      </a:pPr>
                      <a:r>
                        <a:rPr lang="en-US" sz="1100" b="0" i="0" baseline="0" dirty="0">
                          <a:solidFill>
                            <a:schemeClr val="tx1"/>
                          </a:solidFill>
                        </a:rPr>
                        <a:t>ALOS: 5.2</a:t>
                      </a:r>
                    </a:p>
                    <a:p>
                      <a:pPr marL="0" indent="0">
                        <a:lnSpc>
                          <a:spcPct val="150000"/>
                        </a:lnSpc>
                        <a:buFont typeface="Wingdings" panose="05000000000000000000" pitchFamily="2" charset="2"/>
                        <a:buNone/>
                      </a:pPr>
                      <a:r>
                        <a:rPr lang="en-US" sz="1100" b="0" i="0" baseline="0" dirty="0">
                          <a:solidFill>
                            <a:schemeClr val="tx1"/>
                          </a:solidFill>
                        </a:rPr>
                        <a:t>Patient Days: 514.2k</a:t>
                      </a:r>
                    </a:p>
                    <a:p>
                      <a:pPr marL="0" indent="0">
                        <a:lnSpc>
                          <a:spcPct val="150000"/>
                        </a:lnSpc>
                        <a:buFont typeface="Wingdings" panose="05000000000000000000" pitchFamily="2" charset="2"/>
                        <a:buNone/>
                      </a:pPr>
                      <a:r>
                        <a:rPr kumimoji="0" lang="en-US" sz="1100" b="0" i="0" u="none" strike="noStrike" kern="1200" cap="none" spc="0" normalizeH="0" baseline="0" noProof="0" dirty="0">
                          <a:ln>
                            <a:noFill/>
                          </a:ln>
                          <a:solidFill>
                            <a:schemeClr val="tx1"/>
                          </a:solidFill>
                          <a:effectLst/>
                          <a:uLnTx/>
                          <a:uFillTx/>
                          <a:latin typeface="+mn-lt"/>
                          <a:ea typeface="+mn-ea"/>
                          <a:cs typeface="+mn-cs"/>
                        </a:rPr>
                        <a:t>Ratings: A3/AA/AA</a:t>
                      </a:r>
                    </a:p>
                  </a:txBody>
                  <a:tcPr marL="0" marT="27432" marB="1828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1" name="Text Placeholder 10">
            <a:extLst>
              <a:ext uri="{FF2B5EF4-FFF2-40B4-BE49-F238E27FC236}">
                <a16:creationId xmlns:a16="http://schemas.microsoft.com/office/drawing/2014/main" id="{0A2BC004-6241-571F-7A59-9879FB6C7909}"/>
              </a:ext>
            </a:extLst>
          </p:cNvPr>
          <p:cNvSpPr>
            <a:spLocks noGrp="1"/>
          </p:cNvSpPr>
          <p:nvPr>
            <p:ph type="body" sz="quarter" idx="11"/>
          </p:nvPr>
        </p:nvSpPr>
        <p:spPr/>
        <p:txBody>
          <a:bodyPr/>
          <a:lstStyle/>
          <a:p>
            <a:r>
              <a:rPr lang="en-US"/>
              <a:t>PARTNERS </a:t>
            </a:r>
          </a:p>
        </p:txBody>
      </p:sp>
      <p:sp>
        <p:nvSpPr>
          <p:cNvPr id="9" name="Text Placeholder 8">
            <a:extLst>
              <a:ext uri="{FF2B5EF4-FFF2-40B4-BE49-F238E27FC236}">
                <a16:creationId xmlns:a16="http://schemas.microsoft.com/office/drawing/2014/main" id="{31E09357-DF80-E81A-EDC9-6CFC1529613C}"/>
              </a:ext>
            </a:extLst>
          </p:cNvPr>
          <p:cNvSpPr>
            <a:spLocks noGrp="1"/>
          </p:cNvSpPr>
          <p:nvPr>
            <p:ph type="body" sz="quarter" idx="10"/>
          </p:nvPr>
        </p:nvSpPr>
        <p:spPr/>
        <p:txBody>
          <a:bodyPr>
            <a:normAutofit fontScale="92500" lnSpcReduction="20000"/>
          </a:bodyPr>
          <a:lstStyle/>
          <a:p>
            <a:r>
              <a:rPr lang="en-US" sz="1700" b="1" kern="0" dirty="0">
                <a:solidFill>
                  <a:srgbClr val="000000"/>
                </a:solidFill>
              </a:rPr>
              <a:t>SHARP HEALTHCARE</a:t>
            </a:r>
            <a:r>
              <a:rPr kumimoji="0" lang="en-US" sz="1700" b="1" i="0" u="none" strike="noStrike" kern="0" cap="none" spc="0" normalizeH="0" baseline="0" noProof="0" dirty="0">
                <a:ln>
                  <a:noFill/>
                </a:ln>
                <a:solidFill>
                  <a:srgbClr val="000000"/>
                </a:solidFill>
                <a:effectLst/>
                <a:uLnTx/>
                <a:uFillTx/>
                <a:ea typeface="+mn-ea"/>
                <a:cs typeface="+mn-cs"/>
              </a:rPr>
              <a:t>   </a:t>
            </a:r>
            <a:r>
              <a:rPr kumimoji="0" lang="en-US" sz="1200" b="0" i="1" u="none" strike="noStrike" kern="0" cap="none" spc="0" normalizeH="0" baseline="0" noProof="0" dirty="0">
                <a:ln>
                  <a:noFill/>
                </a:ln>
                <a:solidFill>
                  <a:srgbClr val="000000"/>
                </a:solidFill>
                <a:effectLst/>
                <a:uLnTx/>
                <a:uFillTx/>
                <a:latin typeface="Book Antiqua" pitchFamily="18" charset="0"/>
                <a:ea typeface="+mn-ea"/>
                <a:cs typeface="+mn-cs"/>
              </a:rPr>
              <a:t>profile	</a:t>
            </a:r>
            <a:endParaRPr lang="en-US" dirty="0"/>
          </a:p>
        </p:txBody>
      </p:sp>
      <p:graphicFrame>
        <p:nvGraphicFramePr>
          <p:cNvPr id="12" name="Table 11">
            <a:extLst>
              <a:ext uri="{FF2B5EF4-FFF2-40B4-BE49-F238E27FC236}">
                <a16:creationId xmlns:a16="http://schemas.microsoft.com/office/drawing/2014/main" id="{4575FE56-8B1A-8BE8-07AC-CB50619053FE}"/>
              </a:ext>
            </a:extLst>
          </p:cNvPr>
          <p:cNvGraphicFramePr>
            <a:graphicFrameLocks noGrp="1"/>
          </p:cNvGraphicFramePr>
          <p:nvPr>
            <p:extLst>
              <p:ext uri="{D42A27DB-BD31-4B8C-83A1-F6EECF244321}">
                <p14:modId xmlns:p14="http://schemas.microsoft.com/office/powerpoint/2010/main" val="407997135"/>
              </p:ext>
            </p:extLst>
          </p:nvPr>
        </p:nvGraphicFramePr>
        <p:xfrm>
          <a:off x="5353079" y="1070968"/>
          <a:ext cx="4080379" cy="3139440"/>
        </p:xfrm>
        <a:graphic>
          <a:graphicData uri="http://schemas.openxmlformats.org/drawingml/2006/table">
            <a:tbl>
              <a:tblPr firstRow="1" bandRow="1">
                <a:tableStyleId>{5C22544A-7EE6-4342-B048-85BDC9FD1C3A}</a:tableStyleId>
              </a:tblPr>
              <a:tblGrid>
                <a:gridCol w="2193233">
                  <a:extLst>
                    <a:ext uri="{9D8B030D-6E8A-4147-A177-3AD203B41FA5}">
                      <a16:colId xmlns:a16="http://schemas.microsoft.com/office/drawing/2014/main" val="20000"/>
                    </a:ext>
                  </a:extLst>
                </a:gridCol>
                <a:gridCol w="1887146">
                  <a:extLst>
                    <a:ext uri="{9D8B030D-6E8A-4147-A177-3AD203B41FA5}">
                      <a16:colId xmlns:a16="http://schemas.microsoft.com/office/drawing/2014/main" val="20001"/>
                    </a:ext>
                  </a:extLst>
                </a:gridCol>
              </a:tblGrid>
              <a:tr h="226505">
                <a:tc>
                  <a:txBody>
                    <a:bodyPr/>
                    <a:lstStyle/>
                    <a:p>
                      <a:pPr algn="l"/>
                      <a:r>
                        <a:rPr lang="en-US" sz="1100" b="1" kern="1200">
                          <a:solidFill>
                            <a:srgbClr val="000000"/>
                          </a:solidFill>
                          <a:latin typeface="+mn-lt"/>
                          <a:ea typeface="+mn-ea"/>
                          <a:cs typeface="+mn-cs"/>
                        </a:rPr>
                        <a:t>Quality &amp; Safety</a:t>
                      </a:r>
                    </a:p>
                    <a:p>
                      <a:pPr algn="l"/>
                      <a:endParaRPr lang="en-US" sz="1100" b="1" kern="1200">
                        <a:solidFill>
                          <a:schemeClr val="tx1"/>
                        </a:solidFill>
                        <a:latin typeface="+mn-lt"/>
                        <a:ea typeface="+mn-ea"/>
                        <a:cs typeface="+mn-cs"/>
                      </a:endParaRPr>
                    </a:p>
                    <a:p>
                      <a:pPr marL="171450" marR="0" lvl="0" indent="-171450" algn="l" defTabSz="914400" rtl="0" eaLnBrk="1" fontAlgn="t" latinLnBrk="0" hangingPunct="1">
                        <a:lnSpc>
                          <a:spcPct val="100000"/>
                        </a:lnSpc>
                        <a:spcBef>
                          <a:spcPts val="0"/>
                        </a:spcBef>
                        <a:spcAft>
                          <a:spcPts val="0"/>
                        </a:spcAft>
                        <a:buClrTx/>
                        <a:buSzTx/>
                        <a:buFont typeface="Wingdings" panose="05000000000000000000" pitchFamily="2" charset="2"/>
                        <a:buChar char="§"/>
                        <a:tabLst/>
                        <a:defRPr/>
                      </a:pPr>
                      <a:r>
                        <a:rPr lang="en-US" sz="1100" b="0" i="0" u="none" strike="noStrike" kern="1200">
                          <a:solidFill>
                            <a:srgbClr val="000000"/>
                          </a:solidFill>
                          <a:effectLst/>
                          <a:latin typeface="Book Antiqua" panose="02040602050305030304" pitchFamily="18" charset="0"/>
                          <a:ea typeface="+mn-ea"/>
                          <a:cs typeface="+mn-cs"/>
                        </a:rPr>
                        <a:t>Engaged in ThinkFirst San Diego Program, which provides injury prevention education</a:t>
                      </a:r>
                    </a:p>
                    <a:p>
                      <a:pPr marL="171450" marR="0" lvl="0" indent="-171450" algn="l" defTabSz="914400" rtl="0" eaLnBrk="1" fontAlgn="t" latinLnBrk="0" hangingPunct="1">
                        <a:lnSpc>
                          <a:spcPct val="100000"/>
                        </a:lnSpc>
                        <a:spcBef>
                          <a:spcPts val="0"/>
                        </a:spcBef>
                        <a:spcAft>
                          <a:spcPts val="0"/>
                        </a:spcAft>
                        <a:buClrTx/>
                        <a:buSzTx/>
                        <a:buFont typeface="Wingdings" panose="05000000000000000000" pitchFamily="2" charset="2"/>
                        <a:buChar char="§"/>
                        <a:tabLst/>
                        <a:defRPr/>
                      </a:pPr>
                      <a:endParaRPr lang="en-US" sz="1100" b="0" i="0" u="none" strike="noStrike" kern="1200">
                        <a:solidFill>
                          <a:srgbClr val="000000"/>
                        </a:solidFill>
                        <a:effectLst/>
                        <a:latin typeface="Book Antiqua" panose="02040602050305030304" pitchFamily="18" charset="0"/>
                        <a:ea typeface="+mn-ea"/>
                        <a:cs typeface="+mn-cs"/>
                      </a:endParaRPr>
                    </a:p>
                    <a:p>
                      <a:pPr marL="171450" marR="0" lvl="0" indent="-171450" algn="l" defTabSz="914400" rtl="0" eaLnBrk="1" fontAlgn="t" latinLnBrk="0" hangingPunct="1">
                        <a:lnSpc>
                          <a:spcPct val="100000"/>
                        </a:lnSpc>
                        <a:spcBef>
                          <a:spcPts val="0"/>
                        </a:spcBef>
                        <a:spcAft>
                          <a:spcPts val="0"/>
                        </a:spcAft>
                        <a:buClrTx/>
                        <a:buSzTx/>
                        <a:buFont typeface="Wingdings" panose="05000000000000000000" pitchFamily="2" charset="2"/>
                        <a:buChar char="§"/>
                        <a:tabLst/>
                        <a:defRPr/>
                      </a:pPr>
                      <a:r>
                        <a:rPr lang="en-US" sz="1100" b="0" i="0" u="none" strike="noStrike" kern="1200">
                          <a:solidFill>
                            <a:srgbClr val="000000"/>
                          </a:solidFill>
                          <a:effectLst/>
                          <a:latin typeface="Book Antiqua" panose="02040602050305030304" pitchFamily="18" charset="0"/>
                          <a:ea typeface="+mn-ea"/>
                          <a:cs typeface="+mn-cs"/>
                        </a:rPr>
                        <a:t>Institutional Review Board (IRB) review of procedures to ensure patient safety in research efforts</a:t>
                      </a:r>
                      <a:endParaRPr kumimoji="0" lang="en-US" sz="1100" b="0" i="0" u="none" strike="noStrike" kern="1200" cap="none" spc="0" normalizeH="0" baseline="0" noProof="0">
                        <a:ln>
                          <a:noFill/>
                        </a:ln>
                        <a:solidFill>
                          <a:schemeClr val="tx1"/>
                        </a:solidFill>
                        <a:effectLst/>
                        <a:uLnTx/>
                        <a:uFillTx/>
                        <a:latin typeface="+mn-lt"/>
                        <a:ea typeface="+mn-ea"/>
                        <a:cs typeface="+mn-cs"/>
                      </a:endParaRP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endParaRPr kumimoji="0" lang="en-US" sz="1100" b="0" i="1" u="none" strike="noStrike" kern="1200" cap="none" spc="0" normalizeH="0" baseline="0" noProof="0">
                        <a:ln>
                          <a:noFill/>
                        </a:ln>
                        <a:solidFill>
                          <a:schemeClr val="tx1"/>
                        </a:solidFill>
                        <a:effectLst/>
                        <a:uLnTx/>
                        <a:uFillTx/>
                        <a:latin typeface="+mn-lt"/>
                        <a:ea typeface="+mn-ea"/>
                        <a:cs typeface="+mn-cs"/>
                      </a:endParaRP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r>
                        <a:rPr kumimoji="0" lang="en-US" sz="1100" b="0" i="1" u="none" strike="noStrike" kern="1200" cap="none" spc="0" normalizeH="0" baseline="0" noProof="0">
                          <a:ln>
                            <a:noFill/>
                          </a:ln>
                          <a:solidFill>
                            <a:schemeClr val="tx1"/>
                          </a:solidFill>
                          <a:effectLst/>
                          <a:uLnTx/>
                          <a:uFillTx/>
                          <a:latin typeface="+mn-lt"/>
                          <a:ea typeface="+mn-ea"/>
                          <a:cs typeface="+mn-cs"/>
                        </a:rPr>
                        <a:t>HIT: </a:t>
                      </a:r>
                      <a:r>
                        <a:rPr kumimoji="0" lang="en-US" sz="1100" b="0" i="0" u="none" strike="noStrike" kern="1200" cap="none" spc="0" normalizeH="0" baseline="0" noProof="0">
                          <a:ln>
                            <a:noFill/>
                          </a:ln>
                          <a:solidFill>
                            <a:schemeClr val="tx1"/>
                          </a:solidFill>
                          <a:effectLst/>
                          <a:uLnTx/>
                          <a:uFillTx/>
                          <a:latin typeface="+mn-lt"/>
                          <a:ea typeface="+mn-ea"/>
                          <a:cs typeface="+mn-cs"/>
                        </a:rPr>
                        <a:t>Epic</a:t>
                      </a: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endParaRPr kumimoji="0" lang="en-US" sz="1100" b="0" i="0" u="none" strike="noStrike" kern="1200" cap="none" spc="0" normalizeH="0" baseline="0" noProof="0">
                        <a:ln>
                          <a:noFill/>
                        </a:ln>
                        <a:solidFill>
                          <a:srgbClr val="FF0000"/>
                        </a:solidFill>
                        <a:effectLst/>
                        <a:uLnTx/>
                        <a:uFillTx/>
                        <a:latin typeface="+mn-lt"/>
                        <a:ea typeface="+mn-ea"/>
                        <a:cs typeface="+mn-cs"/>
                      </a:endParaRP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r>
                        <a:rPr kumimoji="0" lang="en-US" sz="1100" b="0" i="0" u="none" strike="noStrike" kern="1200" cap="none" spc="0" normalizeH="0" baseline="0" noProof="0">
                          <a:ln>
                            <a:noFill/>
                          </a:ln>
                          <a:solidFill>
                            <a:schemeClr val="tx1"/>
                          </a:solidFill>
                          <a:effectLst/>
                          <a:uLnTx/>
                          <a:uFillTx/>
                          <a:latin typeface="+mn-lt"/>
                          <a:ea typeface="+mn-ea"/>
                          <a:cs typeface="+mn-cs"/>
                        </a:rPr>
                        <a:t>CMS Star Rating</a:t>
                      </a:r>
                      <a:r>
                        <a:rPr kumimoji="0" lang="en-US" sz="1100" b="0" i="0" u="none" strike="noStrike" kern="1200" cap="none" normalizeH="0" baseline="30000">
                          <a:ln>
                            <a:noFill/>
                          </a:ln>
                          <a:solidFill>
                            <a:schemeClr val="tx1"/>
                          </a:solidFill>
                          <a:effectLst/>
                          <a:latin typeface="+mn-lt"/>
                          <a:ea typeface="+mn-ea"/>
                          <a:cs typeface="Times New Roman" pitchFamily="18" charset="0"/>
                        </a:rPr>
                        <a:t> 1</a:t>
                      </a: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endParaRPr kumimoji="0" lang="en-US" sz="1100" b="1" i="0" u="none" strike="noStrike" kern="1200" cap="none" normalizeH="0" baseline="0">
                        <a:ln>
                          <a:noFill/>
                        </a:ln>
                        <a:solidFill>
                          <a:schemeClr val="tx1"/>
                        </a:solidFill>
                        <a:effectLst/>
                        <a:latin typeface="+mn-lt"/>
                        <a:ea typeface="+mn-ea"/>
                        <a:cs typeface="Times New Roman" pitchFamily="18" charset="0"/>
                      </a:endParaRPr>
                    </a:p>
                    <a:p>
                      <a:pPr marL="0" marR="0" lvl="0" indent="0" algn="l" defTabSz="228600" rtl="0" eaLnBrk="1" fontAlgn="auto" latinLnBrk="0" hangingPunct="1">
                        <a:lnSpc>
                          <a:spcPct val="100000"/>
                        </a:lnSpc>
                        <a:spcBef>
                          <a:spcPts val="600"/>
                        </a:spcBef>
                        <a:spcAft>
                          <a:spcPts val="0"/>
                        </a:spcAft>
                        <a:buClr>
                          <a:srgbClr val="000000"/>
                        </a:buClr>
                        <a:buSzTx/>
                        <a:buFont typeface="Wingdings" pitchFamily="2" charset="2"/>
                        <a:buNone/>
                        <a:tabLst/>
                        <a:defRPr/>
                      </a:pPr>
                      <a:r>
                        <a:rPr kumimoji="0" lang="en-US" sz="1100" b="0" i="0" u="none" strike="noStrike" kern="1200" cap="none" normalizeH="0" baseline="0">
                          <a:ln>
                            <a:noFill/>
                          </a:ln>
                          <a:solidFill>
                            <a:schemeClr val="tx1"/>
                          </a:solidFill>
                          <a:effectLst/>
                          <a:latin typeface="+mn-lt"/>
                          <a:ea typeface="+mn-ea"/>
                          <a:cs typeface="Times New Roman" pitchFamily="18" charset="0"/>
                        </a:rPr>
                        <a:t>HCAHPS Score</a:t>
                      </a:r>
                      <a:r>
                        <a:rPr kumimoji="0" lang="en-US" sz="1100" b="0" i="0" u="none" strike="noStrike" kern="1200" cap="none" normalizeH="0" baseline="30000">
                          <a:ln>
                            <a:noFill/>
                          </a:ln>
                          <a:solidFill>
                            <a:schemeClr val="tx1"/>
                          </a:solidFill>
                          <a:effectLst/>
                          <a:latin typeface="+mn-lt"/>
                          <a:ea typeface="+mn-ea"/>
                          <a:cs typeface="Times New Roman" pitchFamily="18" charset="0"/>
                        </a:rPr>
                        <a:t> 1</a:t>
                      </a:r>
                    </a:p>
                    <a:p>
                      <a:pPr marL="0" marR="0" lvl="0" indent="0" algn="l" defTabSz="228600" rtl="0" eaLnBrk="1" fontAlgn="auto" latinLnBrk="0" hangingPunct="1">
                        <a:lnSpc>
                          <a:spcPct val="100000"/>
                        </a:lnSpc>
                        <a:spcBef>
                          <a:spcPts val="0"/>
                        </a:spcBef>
                        <a:spcAft>
                          <a:spcPts val="0"/>
                        </a:spcAft>
                        <a:buClr>
                          <a:srgbClr val="000000"/>
                        </a:buClr>
                        <a:buSzTx/>
                        <a:buFont typeface="Wingdings" pitchFamily="2" charset="2"/>
                        <a:buNone/>
                        <a:tabLst/>
                        <a:defRPr/>
                      </a:pPr>
                      <a:endParaRPr kumimoji="0" lang="en-US" sz="1100" b="0" i="0" u="none" strike="noStrike" kern="1200" cap="none" spc="0" normalizeH="0" baseline="0" noProof="0">
                        <a:ln>
                          <a:noFill/>
                        </a:ln>
                        <a:solidFill>
                          <a:srgbClr val="FF0000"/>
                        </a:solidFill>
                        <a:effectLst/>
                        <a:uLnTx/>
                        <a:uFillTx/>
                        <a:latin typeface="+mn-lt"/>
                        <a:ea typeface="+mn-ea"/>
                        <a:cs typeface="+mn-cs"/>
                      </a:endParaRPr>
                    </a:p>
                  </a:txBody>
                  <a:tcPr marT="27432" marB="1828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100" b="1" kern="1200" dirty="0">
                          <a:solidFill>
                            <a:schemeClr val="tx1"/>
                          </a:solidFill>
                          <a:latin typeface="+mn-lt"/>
                          <a:ea typeface="+mn-ea"/>
                          <a:cs typeface="+mn-cs"/>
                        </a:rPr>
                        <a:t>Leadership / News</a:t>
                      </a:r>
                    </a:p>
                    <a:p>
                      <a:pPr algn="l"/>
                      <a:endParaRPr lang="en-US" sz="1100" b="1"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1" dirty="0">
                          <a:solidFill>
                            <a:schemeClr val="tx1"/>
                          </a:solidFill>
                        </a:rPr>
                        <a:t>CEO</a:t>
                      </a:r>
                      <a:r>
                        <a:rPr lang="en-US" sz="1100" b="0" i="1" baseline="0" dirty="0">
                          <a:solidFill>
                            <a:schemeClr val="tx1"/>
                          </a:solidFill>
                        </a:rPr>
                        <a:t>: </a:t>
                      </a:r>
                      <a:r>
                        <a:rPr lang="en-US" sz="1100" b="0" i="0" baseline="0" dirty="0">
                          <a:solidFill>
                            <a:schemeClr val="tx1"/>
                          </a:solidFill>
                        </a:rPr>
                        <a:t>Chris Howard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1"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1" baseline="0" dirty="0">
                          <a:solidFill>
                            <a:schemeClr val="tx1"/>
                          </a:solidFill>
                        </a:rPr>
                        <a:t>News: </a:t>
                      </a:r>
                      <a:r>
                        <a:rPr lang="en-US" sz="1100" b="0" i="0" baseline="0" dirty="0">
                          <a:solidFill>
                            <a:schemeClr val="tx1"/>
                          </a:solidFill>
                        </a:rPr>
                        <a:t>May ’25: San Diego’s first comprehensive neuroscience hospital opens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1" baseline="0" dirty="0">
                        <a:solidFill>
                          <a:schemeClr val="tx1"/>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1" u="none" strike="noStrike" kern="1200" cap="none" spc="0" normalizeH="0" baseline="0" noProof="0" dirty="0">
                        <a:ln>
                          <a:noFill/>
                        </a:ln>
                        <a:solidFill>
                          <a:schemeClr val="tx1"/>
                        </a:solidFill>
                        <a:effectLst/>
                        <a:uLnTx/>
                        <a:uFillTx/>
                        <a:latin typeface="Book Antiqua"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1" u="none" strike="noStrike" kern="1200" cap="none" spc="0" normalizeH="0" baseline="0" noProof="0" dirty="0">
                        <a:ln>
                          <a:noFill/>
                        </a:ln>
                        <a:solidFill>
                          <a:schemeClr val="tx1"/>
                        </a:solidFill>
                        <a:effectLst/>
                        <a:uLnTx/>
                        <a:uFillTx/>
                        <a:latin typeface="Book Antiqua"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1" u="none" strike="noStrike" kern="1200" cap="none" spc="0" normalizeH="0" baseline="0" noProof="0" dirty="0">
                        <a:ln>
                          <a:noFill/>
                        </a:ln>
                        <a:solidFill>
                          <a:schemeClr val="tx1"/>
                        </a:solidFill>
                        <a:effectLst/>
                        <a:uLnTx/>
                        <a:uFillTx/>
                        <a:latin typeface="Book Antiqua"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1" u="none" strike="noStrike" kern="1200" cap="none" spc="0" normalizeH="0" baseline="0" noProof="0" dirty="0">
                        <a:ln>
                          <a:noFill/>
                        </a:ln>
                        <a:solidFill>
                          <a:schemeClr val="tx1"/>
                        </a:solidFill>
                        <a:effectLst/>
                        <a:uLnTx/>
                        <a:uFillTx/>
                        <a:latin typeface="Book Antiqua"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1" u="none" strike="noStrike" kern="1200" cap="none" spc="0" normalizeH="0" baseline="0" noProof="0" dirty="0">
                        <a:ln>
                          <a:noFill/>
                        </a:ln>
                        <a:solidFill>
                          <a:schemeClr val="tx1"/>
                        </a:solidFill>
                        <a:effectLst/>
                        <a:uLnTx/>
                        <a:uFillTx/>
                        <a:latin typeface="Book Antiqua"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1" u="none" strike="noStrike" kern="1200" cap="none" spc="0" normalizeH="0" baseline="0" noProof="0" dirty="0">
                          <a:ln>
                            <a:noFill/>
                          </a:ln>
                          <a:solidFill>
                            <a:schemeClr val="tx1"/>
                          </a:solidFill>
                          <a:effectLst/>
                          <a:uLnTx/>
                          <a:uFillTx/>
                          <a:latin typeface="Book Antiqua" pitchFamily="18" charset="0"/>
                          <a:ea typeface="+mn-ea"/>
                          <a:cs typeface="+mn-cs"/>
                        </a:rPr>
                        <a:t>Source</a:t>
                      </a:r>
                      <a:r>
                        <a:rPr kumimoji="0" lang="en-US" sz="800" b="0" i="0" u="none" strike="noStrike" kern="1200" cap="none" spc="0" normalizeH="0" baseline="0" noProof="0" dirty="0">
                          <a:ln>
                            <a:noFill/>
                          </a:ln>
                          <a:solidFill>
                            <a:schemeClr val="tx1"/>
                          </a:solidFill>
                          <a:effectLst/>
                          <a:uLnTx/>
                          <a:uFillTx/>
                          <a:latin typeface="Book Antiqua" pitchFamily="18" charset="0"/>
                          <a:ea typeface="+mn-ea"/>
                          <a:cs typeface="+mn-cs"/>
                        </a:rPr>
                        <a:t>: Definitive Healthcare, company websites, </a:t>
                      </a:r>
                      <a:r>
                        <a:rPr kumimoji="0" lang="en-US" sz="800" b="0" i="0" u="none" strike="noStrike" cap="none" normalizeH="0" baseline="0" dirty="0" err="1">
                          <a:ln>
                            <a:noFill/>
                          </a:ln>
                          <a:solidFill>
                            <a:schemeClr val="tx1"/>
                          </a:solidFill>
                          <a:effectLst/>
                          <a:latin typeface="+mn-lt"/>
                        </a:rPr>
                        <a:t>Medicare.gov</a:t>
                      </a:r>
                      <a:r>
                        <a:rPr kumimoji="0" lang="en-US" sz="800" b="0" i="0" u="none" strike="noStrike" cap="none" normalizeH="0" baseline="0" dirty="0">
                          <a:ln>
                            <a:noFill/>
                          </a:ln>
                          <a:solidFill>
                            <a:schemeClr val="tx1"/>
                          </a:solidFill>
                          <a:effectLst/>
                          <a:latin typeface="+mn-lt"/>
                        </a:rPr>
                        <a:t>, phase one response, publicly available audits and interim financials.</a:t>
                      </a:r>
                      <a:endParaRPr kumimoji="0" lang="en-US" sz="800" b="0" i="0" u="none" strike="noStrike" kern="1200" cap="none" spc="0" normalizeH="0" baseline="0" noProof="0" dirty="0">
                        <a:ln>
                          <a:noFill/>
                        </a:ln>
                        <a:solidFill>
                          <a:schemeClr val="tx1"/>
                        </a:solidFill>
                        <a:effectLst/>
                        <a:uLnTx/>
                        <a:uFillTx/>
                        <a:latin typeface="+mn-lt"/>
                        <a:ea typeface="+mn-ea"/>
                        <a:cs typeface="+mn-cs"/>
                      </a:endParaRPr>
                    </a:p>
                  </a:txBody>
                  <a:tcPr marT="27432" marB="1828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grpSp>
        <p:nvGrpSpPr>
          <p:cNvPr id="26" name="Group 25">
            <a:extLst>
              <a:ext uri="{FF2B5EF4-FFF2-40B4-BE49-F238E27FC236}">
                <a16:creationId xmlns:a16="http://schemas.microsoft.com/office/drawing/2014/main" id="{0AB72568-F47E-1E6B-4BEC-C8FD42518F88}"/>
              </a:ext>
            </a:extLst>
          </p:cNvPr>
          <p:cNvGrpSpPr/>
          <p:nvPr/>
        </p:nvGrpSpPr>
        <p:grpSpPr>
          <a:xfrm>
            <a:off x="5529628" y="4015120"/>
            <a:ext cx="822961" cy="137160"/>
            <a:chOff x="5529629" y="3836441"/>
            <a:chExt cx="822961" cy="137160"/>
          </a:xfrm>
        </p:grpSpPr>
        <p:sp>
          <p:nvSpPr>
            <p:cNvPr id="21" name="Star: 5 Points 20">
              <a:extLst>
                <a:ext uri="{FF2B5EF4-FFF2-40B4-BE49-F238E27FC236}">
                  <a16:creationId xmlns:a16="http://schemas.microsoft.com/office/drawing/2014/main" id="{4A8F1683-4EBA-19EF-E9AB-FB830A9DD643}"/>
                </a:ext>
              </a:extLst>
            </p:cNvPr>
            <p:cNvSpPr/>
            <p:nvPr/>
          </p:nvSpPr>
          <p:spPr bwMode="auto">
            <a:xfrm>
              <a:off x="5529629"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2" name="Star: 5 Points 21">
              <a:extLst>
                <a:ext uri="{FF2B5EF4-FFF2-40B4-BE49-F238E27FC236}">
                  <a16:creationId xmlns:a16="http://schemas.microsoft.com/office/drawing/2014/main" id="{EB3E9898-DEB7-755F-39F7-ADFFEAA3F0FA}"/>
                </a:ext>
              </a:extLst>
            </p:cNvPr>
            <p:cNvSpPr/>
            <p:nvPr/>
          </p:nvSpPr>
          <p:spPr bwMode="auto">
            <a:xfrm>
              <a:off x="5698270"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3" name="Star: 5 Points 22">
              <a:extLst>
                <a:ext uri="{FF2B5EF4-FFF2-40B4-BE49-F238E27FC236}">
                  <a16:creationId xmlns:a16="http://schemas.microsoft.com/office/drawing/2014/main" id="{4D980E0F-59DD-1C3B-07B4-4947CB144519}"/>
                </a:ext>
              </a:extLst>
            </p:cNvPr>
            <p:cNvSpPr/>
            <p:nvPr/>
          </p:nvSpPr>
          <p:spPr bwMode="auto">
            <a:xfrm>
              <a:off x="5866911"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4" name="Star: 5 Points 23">
              <a:extLst>
                <a:ext uri="{FF2B5EF4-FFF2-40B4-BE49-F238E27FC236}">
                  <a16:creationId xmlns:a16="http://schemas.microsoft.com/office/drawing/2014/main" id="{99E46C81-8D58-65B9-8CC4-D7B73FAEADC2}"/>
                </a:ext>
              </a:extLst>
            </p:cNvPr>
            <p:cNvSpPr/>
            <p:nvPr/>
          </p:nvSpPr>
          <p:spPr bwMode="auto">
            <a:xfrm>
              <a:off x="6035552"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5" name="Star: 5 Points 24">
              <a:extLst>
                <a:ext uri="{FF2B5EF4-FFF2-40B4-BE49-F238E27FC236}">
                  <a16:creationId xmlns:a16="http://schemas.microsoft.com/office/drawing/2014/main" id="{99A8DF49-2962-F3F5-404E-7E18D35F6D52}"/>
                </a:ext>
              </a:extLst>
            </p:cNvPr>
            <p:cNvSpPr/>
            <p:nvPr/>
          </p:nvSpPr>
          <p:spPr bwMode="auto">
            <a:xfrm>
              <a:off x="6204194" y="3836441"/>
              <a:ext cx="148396" cy="137160"/>
            </a:xfrm>
            <a:prstGeom prst="star5">
              <a:avLst/>
            </a:prstGeom>
            <a:solidFill>
              <a:schemeClr val="bg2"/>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grpSp>
      <p:pic>
        <p:nvPicPr>
          <p:cNvPr id="6" name="dimg_4czuZ_juJqXhp84PuYy2yA8_19" descr="Sharp HealthCare - Wikipedia">
            <a:extLst>
              <a:ext uri="{FF2B5EF4-FFF2-40B4-BE49-F238E27FC236}">
                <a16:creationId xmlns:a16="http://schemas.microsoft.com/office/drawing/2014/main" id="{48BE1801-0C57-8463-8629-6D890E3664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12973" y="4322082"/>
            <a:ext cx="1195774" cy="388475"/>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AC19A30-6C8E-D703-28A8-9A4507D8EDBC}"/>
              </a:ext>
            </a:extLst>
          </p:cNvPr>
          <p:cNvGrpSpPr/>
          <p:nvPr/>
        </p:nvGrpSpPr>
        <p:grpSpPr>
          <a:xfrm>
            <a:off x="5529628" y="3650091"/>
            <a:ext cx="822961" cy="137160"/>
            <a:chOff x="5529629" y="3836441"/>
            <a:chExt cx="822961" cy="137160"/>
          </a:xfrm>
        </p:grpSpPr>
        <p:sp>
          <p:nvSpPr>
            <p:cNvPr id="27" name="Star: 5 Points 26">
              <a:extLst>
                <a:ext uri="{FF2B5EF4-FFF2-40B4-BE49-F238E27FC236}">
                  <a16:creationId xmlns:a16="http://schemas.microsoft.com/office/drawing/2014/main" id="{ED62807B-2FCF-CB6E-CF11-08D23FA23E1E}"/>
                </a:ext>
              </a:extLst>
            </p:cNvPr>
            <p:cNvSpPr/>
            <p:nvPr/>
          </p:nvSpPr>
          <p:spPr bwMode="auto">
            <a:xfrm>
              <a:off x="5529629"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8" name="Star: 5 Points 27">
              <a:extLst>
                <a:ext uri="{FF2B5EF4-FFF2-40B4-BE49-F238E27FC236}">
                  <a16:creationId xmlns:a16="http://schemas.microsoft.com/office/drawing/2014/main" id="{8AF06F32-FB34-EFFD-3DBD-8F5AA8D5FF1F}"/>
                </a:ext>
              </a:extLst>
            </p:cNvPr>
            <p:cNvSpPr/>
            <p:nvPr/>
          </p:nvSpPr>
          <p:spPr bwMode="auto">
            <a:xfrm>
              <a:off x="5698270"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29" name="Star: 5 Points 28">
              <a:extLst>
                <a:ext uri="{FF2B5EF4-FFF2-40B4-BE49-F238E27FC236}">
                  <a16:creationId xmlns:a16="http://schemas.microsoft.com/office/drawing/2014/main" id="{63FFD398-A4A6-796C-919F-904024447DE8}"/>
                </a:ext>
              </a:extLst>
            </p:cNvPr>
            <p:cNvSpPr/>
            <p:nvPr/>
          </p:nvSpPr>
          <p:spPr bwMode="auto">
            <a:xfrm>
              <a:off x="5866911"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30" name="Star: 5 Points 29">
              <a:extLst>
                <a:ext uri="{FF2B5EF4-FFF2-40B4-BE49-F238E27FC236}">
                  <a16:creationId xmlns:a16="http://schemas.microsoft.com/office/drawing/2014/main" id="{879638AD-FD03-11AE-7ECC-590A5EB1CF32}"/>
                </a:ext>
              </a:extLst>
            </p:cNvPr>
            <p:cNvSpPr/>
            <p:nvPr/>
          </p:nvSpPr>
          <p:spPr bwMode="auto">
            <a:xfrm>
              <a:off x="6035552" y="3836441"/>
              <a:ext cx="148396" cy="137160"/>
            </a:xfrm>
            <a:prstGeom prst="star5">
              <a:avLst/>
            </a:prstGeom>
            <a:solidFill>
              <a:srgbClr val="FFFF00"/>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sp>
          <p:nvSpPr>
            <p:cNvPr id="31" name="Star: 5 Points 30">
              <a:extLst>
                <a:ext uri="{FF2B5EF4-FFF2-40B4-BE49-F238E27FC236}">
                  <a16:creationId xmlns:a16="http://schemas.microsoft.com/office/drawing/2014/main" id="{6A85CBD1-5D25-84FE-176A-D11FDAA876AC}"/>
                </a:ext>
              </a:extLst>
            </p:cNvPr>
            <p:cNvSpPr/>
            <p:nvPr/>
          </p:nvSpPr>
          <p:spPr bwMode="auto">
            <a:xfrm>
              <a:off x="6204194" y="3836441"/>
              <a:ext cx="148396" cy="137160"/>
            </a:xfrm>
            <a:prstGeom prst="star5">
              <a:avLst/>
            </a:prstGeom>
            <a:solidFill>
              <a:schemeClr val="bg2"/>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1019175"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Book Antiqua" pitchFamily="18" charset="0"/>
                <a:ea typeface="+mn-ea"/>
                <a:cs typeface="+mn-cs"/>
              </a:endParaRPr>
            </a:p>
          </p:txBody>
        </p:sp>
      </p:grpSp>
      <p:pic>
        <p:nvPicPr>
          <p:cNvPr id="2" name="Picture 4" descr="Background Image">
            <a:extLst>
              <a:ext uri="{FF2B5EF4-FFF2-40B4-BE49-F238E27FC236}">
                <a16:creationId xmlns:a16="http://schemas.microsoft.com/office/drawing/2014/main" id="{49D0B2F6-4DF6-D3B7-01AF-28C2CEF672C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3397" r="34202"/>
          <a:stretch/>
        </p:blipFill>
        <p:spPr bwMode="auto">
          <a:xfrm>
            <a:off x="5294083" y="4563867"/>
            <a:ext cx="4144888" cy="2443825"/>
          </a:xfrm>
          <a:prstGeom prst="rect">
            <a:avLst/>
          </a:prstGeom>
          <a:noFill/>
          <a:ln w="19050">
            <a:solidFill>
              <a:schemeClr val="bg2"/>
            </a:solidFill>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D44AE6A-793A-4275-CA4B-937E1B6A56CD}"/>
              </a:ext>
            </a:extLst>
          </p:cNvPr>
          <p:cNvSpPr txBox="1"/>
          <p:nvPr/>
        </p:nvSpPr>
        <p:spPr>
          <a:xfrm>
            <a:off x="5234289" y="4254712"/>
            <a:ext cx="4328811" cy="26161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1100" b="1" u="sng">
                <a:solidFill>
                  <a:srgbClr val="000000"/>
                </a:solidFill>
                <a:latin typeface="Book Antiqua" pitchFamily="18" charset="0"/>
              </a:rPr>
              <a:t>Sharp Memorial Hospital</a:t>
            </a:r>
            <a:endParaRPr kumimoji="0" lang="en-US" sz="1100" b="1" i="0" u="sng" strike="noStrike" kern="1200" cap="none" spc="0" normalizeH="0" baseline="0" noProof="0">
              <a:ln>
                <a:noFill/>
              </a:ln>
              <a:solidFill>
                <a:srgbClr val="000000"/>
              </a:solidFill>
              <a:effectLst/>
              <a:uLnTx/>
              <a:uFillTx/>
              <a:latin typeface="Book Antiqua" pitchFamily="18" charset="0"/>
              <a:ea typeface="+mn-ea"/>
              <a:cs typeface="+mn-cs"/>
            </a:endParaRPr>
          </a:p>
        </p:txBody>
      </p:sp>
    </p:spTree>
    <p:extLst>
      <p:ext uri="{BB962C8B-B14F-4D97-AF65-F5344CB8AC3E}">
        <p14:creationId xmlns:p14="http://schemas.microsoft.com/office/powerpoint/2010/main" val="3351684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ags/tag4.xml><?xml version="1.0" encoding="utf-8"?>
<p:tagLst xmlns:a="http://schemas.openxmlformats.org/drawingml/2006/main" xmlns:r="http://schemas.openxmlformats.org/officeDocument/2006/relationships" xmlns:p="http://schemas.openxmlformats.org/presentationml/2006/main">
  <p:tag name="MM_SLIDE_TYPE" val="6"/>
</p:tagLst>
</file>

<file path=ppt/tags/tag5.xml><?xml version="1.0" encoding="utf-8"?>
<p:tagLst xmlns:a="http://schemas.openxmlformats.org/drawingml/2006/main" xmlns:r="http://schemas.openxmlformats.org/officeDocument/2006/relationships" xmlns:p="http://schemas.openxmlformats.org/presentationml/2006/main">
  <p:tag name="MM_SLIDE_TYPE" val="6"/>
</p:tagLst>
</file>

<file path=ppt/tags/tag6.xml><?xml version="1.0" encoding="utf-8"?>
<p:tagLst xmlns:a="http://schemas.openxmlformats.org/drawingml/2006/main" xmlns:r="http://schemas.openxmlformats.org/officeDocument/2006/relationships" xmlns:p="http://schemas.openxmlformats.org/presentationml/2006/main">
  <p:tag name="MACABACUSLINK" val="&lt;Links vendor=&quot;Macabacus&quot;&gt;&lt;Link version=&quot;9.5.6.0&quot;&gt;&lt;Source&gt;&lt;![CDATA[https://d.docs.live.net/72c7a40e78e6f9c5/Documents/USB Contents/USB Drive/Stevens/Personal/Winter 23-24 Purchases.xlsx]]&gt;&lt;/Source&gt;&lt;SourceModified&gt;&lt;/SourceModified&gt;&lt;ParentId&gt;MLNK84dd47911f544d08a2407f0073d63fa5&lt;/ParentId&gt;&lt;LinkId&gt;MLNK22bd73b8efe948f29926623668d84ea2&lt;/LinkId&gt;&lt;FriendlyName&gt;&lt;/FriendlyName&gt;&lt;Type&gt;1&lt;/Type&gt;&lt;Address&gt;=Planner!$A$1&lt;/Address&gt;&lt;LastUpdate&gt;2023-11-19 03:29:35&lt;/LastUpdate&gt;&lt;User&gt;Joseph Ames&lt;/User&gt;&lt;/Link&gt;&lt;/Links&gt;"/>
</p:tagLst>
</file>

<file path=ppt/theme/theme1.xml><?xml version="1.0" encoding="utf-8"?>
<a:theme xmlns:a="http://schemas.openxmlformats.org/drawingml/2006/main" name="Juniper Formatting vF">
  <a:themeElements>
    <a:clrScheme name="In Progress">
      <a:dk1>
        <a:srgbClr val="000000"/>
      </a:dk1>
      <a:lt1>
        <a:sysClr val="window" lastClr="FFFFFF"/>
      </a:lt1>
      <a:dk2>
        <a:srgbClr val="546B50"/>
      </a:dk2>
      <a:lt2>
        <a:srgbClr val="BFBFBF"/>
      </a:lt2>
      <a:accent1>
        <a:srgbClr val="394F3B"/>
      </a:accent1>
      <a:accent2>
        <a:srgbClr val="B4985A"/>
      </a:accent2>
      <a:accent3>
        <a:srgbClr val="2B4959"/>
      </a:accent3>
      <a:accent4>
        <a:srgbClr val="4B3E4F"/>
      </a:accent4>
      <a:accent5>
        <a:srgbClr val="86504B"/>
      </a:accent5>
      <a:accent6>
        <a:srgbClr val="A1BDA8"/>
      </a:accent6>
      <a:hlink>
        <a:srgbClr val="467886"/>
      </a:hlink>
      <a:folHlink>
        <a:srgbClr val="96607D"/>
      </a:folHlink>
    </a:clrScheme>
    <a:fontScheme name="In Progress">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niper Formatting vF" id="{C001C27E-7708-431C-BBCD-59E2F9CB7EE5}" vid="{C5BFC01C-F579-4E1F-BFBE-280BD458CF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Juniper Theme">
    <a:dk1>
      <a:srgbClr val="000000"/>
    </a:dk1>
    <a:lt1>
      <a:sysClr val="window" lastClr="FFFFFF"/>
    </a:lt1>
    <a:dk2>
      <a:srgbClr val="2B4959"/>
    </a:dk2>
    <a:lt2>
      <a:srgbClr val="546B50"/>
    </a:lt2>
    <a:accent1>
      <a:srgbClr val="86504B"/>
    </a:accent1>
    <a:accent2>
      <a:srgbClr val="394F3B"/>
    </a:accent2>
    <a:accent3>
      <a:srgbClr val="A1BDA8"/>
    </a:accent3>
    <a:accent4>
      <a:srgbClr val="2B4959"/>
    </a:accent4>
    <a:accent5>
      <a:srgbClr val="B16D4C"/>
    </a:accent5>
    <a:accent6>
      <a:srgbClr val="B4985A"/>
    </a:accent6>
    <a:hlink>
      <a:srgbClr val="467886"/>
    </a:hlink>
    <a:folHlink>
      <a:srgbClr val="96607D"/>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61074-460b-4401-9a08-29fcaa2fcdf8" xsi:nil="true"/>
    <lcf76f155ced4ddcb4097134ff3c332f xmlns="848522a8-9c65-4a33-b93a-b8fd2a66b38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0C19051A082DD458C136EBEB62F6D80" ma:contentTypeVersion="19" ma:contentTypeDescription="Create a new document." ma:contentTypeScope="" ma:versionID="0aa46f3beaf1bf4ddf7128cf0b7ec70e">
  <xsd:schema xmlns:xsd="http://www.w3.org/2001/XMLSchema" xmlns:xs="http://www.w3.org/2001/XMLSchema" xmlns:p="http://schemas.microsoft.com/office/2006/metadata/properties" xmlns:ns2="848522a8-9c65-4a33-b93a-b8fd2a66b38b" xmlns:ns3="fda61074-460b-4401-9a08-29fcaa2fcdf8" targetNamespace="http://schemas.microsoft.com/office/2006/metadata/properties" ma:root="true" ma:fieldsID="4e7b5eb0941da5525b8995070483521e" ns2:_="" ns3:_="">
    <xsd:import namespace="848522a8-9c65-4a33-b93a-b8fd2a66b38b"/>
    <xsd:import namespace="fda61074-460b-4401-9a08-29fcaa2fcdf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8522a8-9c65-4a33-b93a-b8fd2a66b3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ba30419-8bb4-4eb8-a3fd-9ad1d79c467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a61074-460b-4401-9a08-29fcaa2fcdf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273e889-7c60-4a91-9c52-fba371d7dffa}" ma:internalName="TaxCatchAll" ma:showField="CatchAllData" ma:web="fda61074-460b-4401-9a08-29fcaa2fcdf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553647-2756-4A07-AF48-3B43C11BA9E6}">
  <ds:schemaRefs>
    <ds:schemaRef ds:uri="http://schemas.microsoft.com/sharepoint/v3/contenttype/forms"/>
  </ds:schemaRefs>
</ds:datastoreItem>
</file>

<file path=customXml/itemProps2.xml><?xml version="1.0" encoding="utf-8"?>
<ds:datastoreItem xmlns:ds="http://schemas.openxmlformats.org/officeDocument/2006/customXml" ds:itemID="{5ECB6ED0-8DC9-43E4-BBB1-D61994E06343}">
  <ds:schemaRefs>
    <ds:schemaRef ds:uri="fda61074-460b-4401-9a08-29fcaa2fcdf8"/>
    <ds:schemaRef ds:uri="http://schemas.microsoft.com/office/2006/documentManagement/types"/>
    <ds:schemaRef ds:uri="http://purl.org/dc/term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848522a8-9c65-4a33-b93a-b8fd2a66b38b"/>
    <ds:schemaRef ds:uri="http://www.w3.org/XML/1998/namespace"/>
    <ds:schemaRef ds:uri="http://purl.org/dc/elements/1.1/"/>
  </ds:schemaRefs>
</ds:datastoreItem>
</file>

<file path=customXml/itemProps3.xml><?xml version="1.0" encoding="utf-8"?>
<ds:datastoreItem xmlns:ds="http://schemas.openxmlformats.org/officeDocument/2006/customXml" ds:itemID="{976EB109-5F39-4D6D-A858-78EB48F50A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8522a8-9c65-4a33-b93a-b8fd2a66b38b"/>
    <ds:schemaRef ds:uri="fda61074-460b-4401-9a08-29fcaa2fcd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1375</TotalTime>
  <Words>877</Words>
  <Application>Microsoft Macintosh PowerPoint</Application>
  <PresentationFormat>Custom</PresentationFormat>
  <Paragraphs>213</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vt:lpstr>
      <vt:lpstr>Book Antiqua</vt:lpstr>
      <vt:lpstr>Felix Titling</vt:lpstr>
      <vt:lpstr>Helvetica</vt:lpstr>
      <vt:lpstr>Times New Roman</vt:lpstr>
      <vt:lpstr>Wingdings</vt:lpstr>
      <vt:lpstr>Juniper Formatting vF</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Alexander Norton</dc:creator>
  <cp:lastModifiedBy>Chris Benson</cp:lastModifiedBy>
  <cp:revision>2</cp:revision>
  <dcterms:created xsi:type="dcterms:W3CDTF">2025-05-07T20:23:08Z</dcterms:created>
  <dcterms:modified xsi:type="dcterms:W3CDTF">2025-10-29T21:50:22Z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0x01010030C19051A082DD458C136EBEB62F6D80</vt:lpwstr>
  </property>
  <property fmtid="{D5CDD505-2E9C-101B-9397-08002B2CF9AE}" pid="3" name="MediaServiceImageTags">
    <vt:lpwstr/>
  </property>
</Properties>
</file>