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8" r:id="rId3"/>
    <p:sldId id="271" r:id="rId4"/>
    <p:sldId id="270" r:id="rId5"/>
    <p:sldId id="272" r:id="rId6"/>
    <p:sldId id="303" r:id="rId7"/>
    <p:sldId id="306" r:id="rId8"/>
    <p:sldId id="304" r:id="rId9"/>
    <p:sldId id="305" r:id="rId10"/>
    <p:sldId id="330" r:id="rId11"/>
    <p:sldId id="329" r:id="rId12"/>
    <p:sldId id="331" r:id="rId13"/>
    <p:sldId id="309" r:id="rId14"/>
    <p:sldId id="310" r:id="rId15"/>
    <p:sldId id="315" r:id="rId16"/>
    <p:sldId id="322" r:id="rId17"/>
    <p:sldId id="323" r:id="rId18"/>
    <p:sldId id="321" r:id="rId19"/>
    <p:sldId id="317" r:id="rId20"/>
    <p:sldId id="318" r:id="rId21"/>
    <p:sldId id="319" r:id="rId22"/>
    <p:sldId id="320" r:id="rId23"/>
    <p:sldId id="326"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CBC8"/>
    <a:srgbClr val="DED200"/>
    <a:srgbClr val="4F2882"/>
    <a:srgbClr val="D93133"/>
    <a:srgbClr val="CA7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6495"/>
  </p:normalViewPr>
  <p:slideViewPr>
    <p:cSldViewPr snapToGrid="0">
      <p:cViewPr varScale="1">
        <p:scale>
          <a:sx n="75" d="100"/>
          <a:sy n="75" d="100"/>
        </p:scale>
        <p:origin x="16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3166" tIns="46582" rIns="93166" bIns="46582" rtlCol="0"/>
          <a:lstStyle>
            <a:lvl1pPr algn="l">
              <a:defRPr sz="1200"/>
            </a:lvl1pPr>
          </a:lstStyle>
          <a:p>
            <a:endParaRPr lang="en-US" dirty="0"/>
          </a:p>
        </p:txBody>
      </p:sp>
      <p:sp>
        <p:nvSpPr>
          <p:cNvPr id="3" name="Date Placeholder 2"/>
          <p:cNvSpPr>
            <a:spLocks noGrp="1"/>
          </p:cNvSpPr>
          <p:nvPr>
            <p:ph type="dt" idx="1"/>
          </p:nvPr>
        </p:nvSpPr>
        <p:spPr>
          <a:xfrm>
            <a:off x="3970940" y="1"/>
            <a:ext cx="3037840" cy="466435"/>
          </a:xfrm>
          <a:prstGeom prst="rect">
            <a:avLst/>
          </a:prstGeom>
        </p:spPr>
        <p:txBody>
          <a:bodyPr vert="horz" lIns="93166" tIns="46582" rIns="93166" bIns="46582" rtlCol="0"/>
          <a:lstStyle>
            <a:lvl1pPr algn="r">
              <a:defRPr sz="1200"/>
            </a:lvl1pPr>
          </a:lstStyle>
          <a:p>
            <a:fld id="{C441432C-C8C4-E04E-B884-3AEE86F8CBE6}" type="datetimeFigureOut">
              <a:rPr lang="en-US" smtClean="0"/>
              <a:t>10/30/2025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2" rIns="93166" bIns="46582"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66" tIns="46582" rIns="93166"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166" tIns="46582" rIns="93166"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66" tIns="46582" rIns="93166" bIns="46582" rtlCol="0" anchor="b"/>
          <a:lstStyle>
            <a:lvl1pPr algn="r">
              <a:defRPr sz="1200"/>
            </a:lvl1pPr>
          </a:lstStyle>
          <a:p>
            <a:fld id="{A528DC1F-4357-A24E-AF2C-061FE0168D55}" type="slidenum">
              <a:rPr lang="en-US" smtClean="0"/>
              <a:t>‹#›</a:t>
            </a:fld>
            <a:endParaRPr lang="en-US" dirty="0"/>
          </a:p>
        </p:txBody>
      </p:sp>
    </p:spTree>
    <p:extLst>
      <p:ext uri="{BB962C8B-B14F-4D97-AF65-F5344CB8AC3E}">
        <p14:creationId xmlns:p14="http://schemas.microsoft.com/office/powerpoint/2010/main" val="345573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1</a:t>
            </a:fld>
            <a:endParaRPr lang="en-US" dirty="0"/>
          </a:p>
        </p:txBody>
      </p:sp>
    </p:spTree>
    <p:extLst>
      <p:ext uri="{BB962C8B-B14F-4D97-AF65-F5344CB8AC3E}">
        <p14:creationId xmlns:p14="http://schemas.microsoft.com/office/powerpoint/2010/main" val="2429611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31D6E-CC9E-96DC-833C-A050D596C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786BC-3D7B-0040-0326-CC8A1028DF1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49F9233-0ACC-EACD-F0F3-FD7A3F9F53CC}"/>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535A6F86-F554-7321-8E48-43E0404BCD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C1F-4357-A24E-AF2C-061FE0168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19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2572C-2B79-9D38-C8B4-6B8F2115F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F2F4-48EC-9965-FA05-BC31A88FC33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52D760D-C0D4-E3F9-CDB4-F00B656ACEF6}"/>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E7A720E8-E3AE-9C1E-BF5C-124EF10635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C1F-4357-A24E-AF2C-061FE0168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84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7F6B1-0506-A3E4-DD03-DAC8B9901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9DCF5-EE4F-D228-6BFD-E4BDE81B162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EBB0130-F6FE-3E63-3A27-4DFBE2E290AA}"/>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65DB1337-5D5D-74DA-3E5D-D1F3A6F6C3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C1F-4357-A24E-AF2C-061FE0168D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539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F9D26-F036-1177-2E02-F93DEDD75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2E14E-3D3F-F52A-8FE3-1135161D9D6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E668B37-B00A-15B0-2E75-77E019FE2390}"/>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8FFC4EC6-7758-4355-621F-CF35010DFB71}"/>
              </a:ext>
            </a:extLst>
          </p:cNvPr>
          <p:cNvSpPr>
            <a:spLocks noGrp="1"/>
          </p:cNvSpPr>
          <p:nvPr>
            <p:ph type="sldNum" sz="quarter" idx="5"/>
          </p:nvPr>
        </p:nvSpPr>
        <p:spPr/>
        <p:txBody>
          <a:bodyPr/>
          <a:lstStyle/>
          <a:p>
            <a:fld id="{A528DC1F-4357-A24E-AF2C-061FE0168D55}" type="slidenum">
              <a:rPr lang="en-US" smtClean="0"/>
              <a:t>13</a:t>
            </a:fld>
            <a:endParaRPr lang="en-US" dirty="0"/>
          </a:p>
        </p:txBody>
      </p:sp>
    </p:spTree>
    <p:extLst>
      <p:ext uri="{BB962C8B-B14F-4D97-AF65-F5344CB8AC3E}">
        <p14:creationId xmlns:p14="http://schemas.microsoft.com/office/powerpoint/2010/main" val="117814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388E8-A8F7-A44F-69BF-9DDF01E91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2034D-AEAA-42BF-3482-C4B92DDEA12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B3D96B9-A53D-5EF0-9367-C42CB8AAB97D}"/>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336A2E45-7F52-FA02-6D0C-871E129770BB}"/>
              </a:ext>
            </a:extLst>
          </p:cNvPr>
          <p:cNvSpPr>
            <a:spLocks noGrp="1"/>
          </p:cNvSpPr>
          <p:nvPr>
            <p:ph type="sldNum" sz="quarter" idx="5"/>
          </p:nvPr>
        </p:nvSpPr>
        <p:spPr/>
        <p:txBody>
          <a:bodyPr/>
          <a:lstStyle/>
          <a:p>
            <a:fld id="{A528DC1F-4357-A24E-AF2C-061FE0168D55}" type="slidenum">
              <a:rPr lang="en-US" smtClean="0"/>
              <a:t>14</a:t>
            </a:fld>
            <a:endParaRPr lang="en-US" dirty="0"/>
          </a:p>
        </p:txBody>
      </p:sp>
    </p:spTree>
    <p:extLst>
      <p:ext uri="{BB962C8B-B14F-4D97-AF65-F5344CB8AC3E}">
        <p14:creationId xmlns:p14="http://schemas.microsoft.com/office/powerpoint/2010/main" val="189143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499C1-F224-2797-26E0-38FE7662D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DA195-537E-5628-B024-DA91EEFB1C7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026CCB4-C49E-3106-EAF1-D27F6F7318A9}"/>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23635B9B-3B7C-2579-AD24-2E27FB84F075}"/>
              </a:ext>
            </a:extLst>
          </p:cNvPr>
          <p:cNvSpPr>
            <a:spLocks noGrp="1"/>
          </p:cNvSpPr>
          <p:nvPr>
            <p:ph type="sldNum" sz="quarter" idx="5"/>
          </p:nvPr>
        </p:nvSpPr>
        <p:spPr/>
        <p:txBody>
          <a:bodyPr/>
          <a:lstStyle/>
          <a:p>
            <a:fld id="{A528DC1F-4357-A24E-AF2C-061FE0168D55}" type="slidenum">
              <a:rPr lang="en-US" smtClean="0"/>
              <a:t>15</a:t>
            </a:fld>
            <a:endParaRPr lang="en-US" dirty="0"/>
          </a:p>
        </p:txBody>
      </p:sp>
    </p:spTree>
    <p:extLst>
      <p:ext uri="{BB962C8B-B14F-4D97-AF65-F5344CB8AC3E}">
        <p14:creationId xmlns:p14="http://schemas.microsoft.com/office/powerpoint/2010/main" val="345535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E7FF1-7822-1551-71C8-0AE8759EF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5FCB8-A799-FE90-DD8F-6A4C8E12944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E6636FC-9D91-D5B9-0AEC-FFD28ADA0AFA}"/>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6255CBDC-8F91-3BDC-29BE-3D544E80729D}"/>
              </a:ext>
            </a:extLst>
          </p:cNvPr>
          <p:cNvSpPr>
            <a:spLocks noGrp="1"/>
          </p:cNvSpPr>
          <p:nvPr>
            <p:ph type="sldNum" sz="quarter" idx="5"/>
          </p:nvPr>
        </p:nvSpPr>
        <p:spPr/>
        <p:txBody>
          <a:bodyPr/>
          <a:lstStyle/>
          <a:p>
            <a:fld id="{A528DC1F-4357-A24E-AF2C-061FE0168D55}" type="slidenum">
              <a:rPr lang="en-US" smtClean="0"/>
              <a:t>16</a:t>
            </a:fld>
            <a:endParaRPr lang="en-US" dirty="0"/>
          </a:p>
        </p:txBody>
      </p:sp>
    </p:spTree>
    <p:extLst>
      <p:ext uri="{BB962C8B-B14F-4D97-AF65-F5344CB8AC3E}">
        <p14:creationId xmlns:p14="http://schemas.microsoft.com/office/powerpoint/2010/main" val="3261626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2DF5D-D870-2724-9F3B-F682C02BF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CCA8F-E02F-30BF-C4D4-3E24461EAD6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C66704A-19FF-8F07-26BB-6667DC09E4C7}"/>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7680DAB4-47C9-82ED-9A55-7B768241F102}"/>
              </a:ext>
            </a:extLst>
          </p:cNvPr>
          <p:cNvSpPr>
            <a:spLocks noGrp="1"/>
          </p:cNvSpPr>
          <p:nvPr>
            <p:ph type="sldNum" sz="quarter" idx="5"/>
          </p:nvPr>
        </p:nvSpPr>
        <p:spPr/>
        <p:txBody>
          <a:bodyPr/>
          <a:lstStyle/>
          <a:p>
            <a:fld id="{A528DC1F-4357-A24E-AF2C-061FE0168D55}" type="slidenum">
              <a:rPr lang="en-US" smtClean="0"/>
              <a:t>17</a:t>
            </a:fld>
            <a:endParaRPr lang="en-US" dirty="0"/>
          </a:p>
        </p:txBody>
      </p:sp>
    </p:spTree>
    <p:extLst>
      <p:ext uri="{BB962C8B-B14F-4D97-AF65-F5344CB8AC3E}">
        <p14:creationId xmlns:p14="http://schemas.microsoft.com/office/powerpoint/2010/main" val="786006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E78C-111F-0894-F3F2-A5D9854D0A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56700-3675-8DDF-8121-F1F8B0A27E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FF3CB85-DCF1-1CAD-B197-B34ADEFA72FE}"/>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8E4BC4B0-BF25-C331-BCE3-C1A0022966D8}"/>
              </a:ext>
            </a:extLst>
          </p:cNvPr>
          <p:cNvSpPr>
            <a:spLocks noGrp="1"/>
          </p:cNvSpPr>
          <p:nvPr>
            <p:ph type="sldNum" sz="quarter" idx="5"/>
          </p:nvPr>
        </p:nvSpPr>
        <p:spPr/>
        <p:txBody>
          <a:bodyPr/>
          <a:lstStyle/>
          <a:p>
            <a:fld id="{A528DC1F-4357-A24E-AF2C-061FE0168D55}" type="slidenum">
              <a:rPr lang="en-US" smtClean="0"/>
              <a:t>18</a:t>
            </a:fld>
            <a:endParaRPr lang="en-US" dirty="0"/>
          </a:p>
        </p:txBody>
      </p:sp>
    </p:spTree>
    <p:extLst>
      <p:ext uri="{BB962C8B-B14F-4D97-AF65-F5344CB8AC3E}">
        <p14:creationId xmlns:p14="http://schemas.microsoft.com/office/powerpoint/2010/main" val="2642140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780F-F839-5602-B406-54A67404F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3AD61-6F13-95BE-BD16-D81640DE938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1E0517-9EE9-6533-18F5-FCAFB13F5EDC}"/>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A42C3E6B-03EE-BAC6-F93C-5B230550E7F4}"/>
              </a:ext>
            </a:extLst>
          </p:cNvPr>
          <p:cNvSpPr>
            <a:spLocks noGrp="1"/>
          </p:cNvSpPr>
          <p:nvPr>
            <p:ph type="sldNum" sz="quarter" idx="5"/>
          </p:nvPr>
        </p:nvSpPr>
        <p:spPr/>
        <p:txBody>
          <a:bodyPr/>
          <a:lstStyle/>
          <a:p>
            <a:fld id="{A528DC1F-4357-A24E-AF2C-061FE0168D55}" type="slidenum">
              <a:rPr lang="en-US" smtClean="0"/>
              <a:t>19</a:t>
            </a:fld>
            <a:endParaRPr lang="en-US" dirty="0"/>
          </a:p>
        </p:txBody>
      </p:sp>
    </p:spTree>
    <p:extLst>
      <p:ext uri="{BB962C8B-B14F-4D97-AF65-F5344CB8AC3E}">
        <p14:creationId xmlns:p14="http://schemas.microsoft.com/office/powerpoint/2010/main" val="33353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28DC1F-4357-A24E-AF2C-061FE0168D55}" type="slidenum">
              <a:rPr lang="en-US" smtClean="0"/>
              <a:t>2</a:t>
            </a:fld>
            <a:endParaRPr lang="en-US" dirty="0"/>
          </a:p>
        </p:txBody>
      </p:sp>
    </p:spTree>
    <p:extLst>
      <p:ext uri="{BB962C8B-B14F-4D97-AF65-F5344CB8AC3E}">
        <p14:creationId xmlns:p14="http://schemas.microsoft.com/office/powerpoint/2010/main" val="2580802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10F50-D310-B62B-5BED-51839A565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0538DE-02E1-F03D-64ED-815E818BFFF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C1A473E-869F-ED27-389C-63600F64F3ED}"/>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101AB5DA-A45A-C3AD-CD66-B5DC5C62F131}"/>
              </a:ext>
            </a:extLst>
          </p:cNvPr>
          <p:cNvSpPr>
            <a:spLocks noGrp="1"/>
          </p:cNvSpPr>
          <p:nvPr>
            <p:ph type="sldNum" sz="quarter" idx="5"/>
          </p:nvPr>
        </p:nvSpPr>
        <p:spPr/>
        <p:txBody>
          <a:bodyPr/>
          <a:lstStyle/>
          <a:p>
            <a:fld id="{A528DC1F-4357-A24E-AF2C-061FE0168D55}" type="slidenum">
              <a:rPr lang="en-US" smtClean="0"/>
              <a:t>20</a:t>
            </a:fld>
            <a:endParaRPr lang="en-US" dirty="0"/>
          </a:p>
        </p:txBody>
      </p:sp>
    </p:spTree>
    <p:extLst>
      <p:ext uri="{BB962C8B-B14F-4D97-AF65-F5344CB8AC3E}">
        <p14:creationId xmlns:p14="http://schemas.microsoft.com/office/powerpoint/2010/main" val="2068479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B15F-CE5F-D9A9-56DA-5673719EF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616AA-766B-9205-8704-B9AF8B0B1DA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65385E6-39B4-38ED-AA23-DB5F35DF27C3}"/>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39AFD966-F2E6-0F4C-CE90-96CEE371117F}"/>
              </a:ext>
            </a:extLst>
          </p:cNvPr>
          <p:cNvSpPr>
            <a:spLocks noGrp="1"/>
          </p:cNvSpPr>
          <p:nvPr>
            <p:ph type="sldNum" sz="quarter" idx="5"/>
          </p:nvPr>
        </p:nvSpPr>
        <p:spPr/>
        <p:txBody>
          <a:bodyPr/>
          <a:lstStyle/>
          <a:p>
            <a:fld id="{A528DC1F-4357-A24E-AF2C-061FE0168D55}" type="slidenum">
              <a:rPr lang="en-US" smtClean="0"/>
              <a:t>21</a:t>
            </a:fld>
            <a:endParaRPr lang="en-US" dirty="0"/>
          </a:p>
        </p:txBody>
      </p:sp>
    </p:spTree>
    <p:extLst>
      <p:ext uri="{BB962C8B-B14F-4D97-AF65-F5344CB8AC3E}">
        <p14:creationId xmlns:p14="http://schemas.microsoft.com/office/powerpoint/2010/main" val="3952231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49410-C1D8-A15E-8EA3-207CCE886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BA904-663D-61BD-D6B9-5432B3A71DF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9266FF5-A60E-3A1D-6BA1-DBA6E63C9A17}"/>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DC631381-8E1F-6EBF-BBFC-3A009F288514}"/>
              </a:ext>
            </a:extLst>
          </p:cNvPr>
          <p:cNvSpPr>
            <a:spLocks noGrp="1"/>
          </p:cNvSpPr>
          <p:nvPr>
            <p:ph type="sldNum" sz="quarter" idx="5"/>
          </p:nvPr>
        </p:nvSpPr>
        <p:spPr/>
        <p:txBody>
          <a:bodyPr/>
          <a:lstStyle/>
          <a:p>
            <a:fld id="{A528DC1F-4357-A24E-AF2C-061FE0168D55}" type="slidenum">
              <a:rPr lang="en-US" smtClean="0"/>
              <a:t>22</a:t>
            </a:fld>
            <a:endParaRPr lang="en-US" dirty="0"/>
          </a:p>
        </p:txBody>
      </p:sp>
    </p:spTree>
    <p:extLst>
      <p:ext uri="{BB962C8B-B14F-4D97-AF65-F5344CB8AC3E}">
        <p14:creationId xmlns:p14="http://schemas.microsoft.com/office/powerpoint/2010/main" val="2690904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69D43-1472-FA00-84CD-D438F0038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98C2C-E558-EF4D-FF00-AB78227C022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65407F6-6282-475A-D30D-85FDA5C7DA58}"/>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D177D6FC-E3FE-ED0E-AC0C-69A2006C7706}"/>
              </a:ext>
            </a:extLst>
          </p:cNvPr>
          <p:cNvSpPr>
            <a:spLocks noGrp="1"/>
          </p:cNvSpPr>
          <p:nvPr>
            <p:ph type="sldNum" sz="quarter" idx="5"/>
          </p:nvPr>
        </p:nvSpPr>
        <p:spPr/>
        <p:txBody>
          <a:bodyPr/>
          <a:lstStyle/>
          <a:p>
            <a:fld id="{A528DC1F-4357-A24E-AF2C-061FE0168D55}" type="slidenum">
              <a:rPr lang="en-US" smtClean="0"/>
              <a:t>23</a:t>
            </a:fld>
            <a:endParaRPr lang="en-US" dirty="0"/>
          </a:p>
        </p:txBody>
      </p:sp>
    </p:spTree>
    <p:extLst>
      <p:ext uri="{BB962C8B-B14F-4D97-AF65-F5344CB8AC3E}">
        <p14:creationId xmlns:p14="http://schemas.microsoft.com/office/powerpoint/2010/main" val="117612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28DC1F-4357-A24E-AF2C-061FE0168D55}" type="slidenum">
              <a:rPr lang="en-US" smtClean="0"/>
              <a:t>3</a:t>
            </a:fld>
            <a:endParaRPr lang="en-US" dirty="0"/>
          </a:p>
        </p:txBody>
      </p:sp>
    </p:spTree>
    <p:extLst>
      <p:ext uri="{BB962C8B-B14F-4D97-AF65-F5344CB8AC3E}">
        <p14:creationId xmlns:p14="http://schemas.microsoft.com/office/powerpoint/2010/main" val="4228926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nSpc>
                <a:spcPct val="107000"/>
              </a:lnSpc>
            </a:pP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4</a:t>
            </a:fld>
            <a:endParaRPr lang="en-US" dirty="0"/>
          </a:p>
        </p:txBody>
      </p:sp>
    </p:spTree>
    <p:extLst>
      <p:ext uri="{BB962C8B-B14F-4D97-AF65-F5344CB8AC3E}">
        <p14:creationId xmlns:p14="http://schemas.microsoft.com/office/powerpoint/2010/main" val="108767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lnSpc>
                <a:spcPct val="107000"/>
              </a:lnSpc>
            </a:pPr>
            <a:endParaRPr lang="en-US" dirty="0"/>
          </a:p>
        </p:txBody>
      </p:sp>
      <p:sp>
        <p:nvSpPr>
          <p:cNvPr id="4" name="Slide Number Placeholder 3"/>
          <p:cNvSpPr>
            <a:spLocks noGrp="1"/>
          </p:cNvSpPr>
          <p:nvPr>
            <p:ph type="sldNum" sz="quarter" idx="5"/>
          </p:nvPr>
        </p:nvSpPr>
        <p:spPr/>
        <p:txBody>
          <a:bodyPr/>
          <a:lstStyle/>
          <a:p>
            <a:fld id="{A528DC1F-4357-A24E-AF2C-061FE0168D55}" type="slidenum">
              <a:rPr lang="en-US" smtClean="0"/>
              <a:t>5</a:t>
            </a:fld>
            <a:endParaRPr lang="en-US" dirty="0"/>
          </a:p>
        </p:txBody>
      </p:sp>
    </p:spTree>
    <p:extLst>
      <p:ext uri="{BB962C8B-B14F-4D97-AF65-F5344CB8AC3E}">
        <p14:creationId xmlns:p14="http://schemas.microsoft.com/office/powerpoint/2010/main" val="185776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2808-6E2A-B19E-FE19-A917065E0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64113-5023-6010-03CD-B83A73AEC04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AF0C9BF-D5A3-4A1C-F0F6-7B4261BFB9D2}"/>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CCD99A85-CF30-6EAA-55B4-415E907E489F}"/>
              </a:ext>
            </a:extLst>
          </p:cNvPr>
          <p:cNvSpPr>
            <a:spLocks noGrp="1"/>
          </p:cNvSpPr>
          <p:nvPr>
            <p:ph type="sldNum" sz="quarter" idx="5"/>
          </p:nvPr>
        </p:nvSpPr>
        <p:spPr/>
        <p:txBody>
          <a:bodyPr/>
          <a:lstStyle/>
          <a:p>
            <a:fld id="{A528DC1F-4357-A24E-AF2C-061FE0168D55}" type="slidenum">
              <a:rPr lang="en-US" smtClean="0"/>
              <a:t>6</a:t>
            </a:fld>
            <a:endParaRPr lang="en-US" dirty="0"/>
          </a:p>
        </p:txBody>
      </p:sp>
    </p:spTree>
    <p:extLst>
      <p:ext uri="{BB962C8B-B14F-4D97-AF65-F5344CB8AC3E}">
        <p14:creationId xmlns:p14="http://schemas.microsoft.com/office/powerpoint/2010/main" val="232097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961D4-95A7-157B-4BF5-D5AB5134F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4EB7D-8768-AC46-D043-2EEEB989A1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64283F-B737-F1E8-3080-93F13BEFD230}"/>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E193FD93-8DB9-A72F-64F3-D7E6DCBFD2EF}"/>
              </a:ext>
            </a:extLst>
          </p:cNvPr>
          <p:cNvSpPr>
            <a:spLocks noGrp="1"/>
          </p:cNvSpPr>
          <p:nvPr>
            <p:ph type="sldNum" sz="quarter" idx="5"/>
          </p:nvPr>
        </p:nvSpPr>
        <p:spPr/>
        <p:txBody>
          <a:bodyPr/>
          <a:lstStyle/>
          <a:p>
            <a:fld id="{A528DC1F-4357-A24E-AF2C-061FE0168D55}" type="slidenum">
              <a:rPr lang="en-US" smtClean="0"/>
              <a:t>7</a:t>
            </a:fld>
            <a:endParaRPr lang="en-US" dirty="0"/>
          </a:p>
        </p:txBody>
      </p:sp>
    </p:spTree>
    <p:extLst>
      <p:ext uri="{BB962C8B-B14F-4D97-AF65-F5344CB8AC3E}">
        <p14:creationId xmlns:p14="http://schemas.microsoft.com/office/powerpoint/2010/main" val="370581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43AAD-515A-733C-F437-8ECCA2DBAB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6F7D2-8AB7-9211-0AAF-72286868356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2B2A99D-5F7D-2F4A-3914-16324D6AEB51}"/>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A2A9CD44-6692-0790-D5A7-13FD14A5E61D}"/>
              </a:ext>
            </a:extLst>
          </p:cNvPr>
          <p:cNvSpPr>
            <a:spLocks noGrp="1"/>
          </p:cNvSpPr>
          <p:nvPr>
            <p:ph type="sldNum" sz="quarter" idx="5"/>
          </p:nvPr>
        </p:nvSpPr>
        <p:spPr/>
        <p:txBody>
          <a:bodyPr/>
          <a:lstStyle/>
          <a:p>
            <a:fld id="{A528DC1F-4357-A24E-AF2C-061FE0168D55}" type="slidenum">
              <a:rPr lang="en-US" smtClean="0"/>
              <a:t>8</a:t>
            </a:fld>
            <a:endParaRPr lang="en-US" dirty="0"/>
          </a:p>
        </p:txBody>
      </p:sp>
    </p:spTree>
    <p:extLst>
      <p:ext uri="{BB962C8B-B14F-4D97-AF65-F5344CB8AC3E}">
        <p14:creationId xmlns:p14="http://schemas.microsoft.com/office/powerpoint/2010/main" val="3995702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2701-4975-3F59-E359-DA9551A8F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2E0E1-0FC8-2265-3C64-84A61AAA927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4A7E95E-CD69-3905-B573-1E193A4A0A18}"/>
              </a:ext>
            </a:extLst>
          </p:cNvPr>
          <p:cNvSpPr>
            <a:spLocks noGrp="1"/>
          </p:cNvSpPr>
          <p:nvPr>
            <p:ph type="body" idx="1"/>
          </p:nvPr>
        </p:nvSpPr>
        <p:spPr/>
        <p:txBody>
          <a:bodyPr/>
          <a:lstStyle/>
          <a:p>
            <a:pPr>
              <a:lnSpc>
                <a:spcPct val="107000"/>
              </a:lnSpc>
            </a:pPr>
            <a:endParaRPr lang="en-US" dirty="0"/>
          </a:p>
        </p:txBody>
      </p:sp>
      <p:sp>
        <p:nvSpPr>
          <p:cNvPr id="4" name="Slide Number Placeholder 3">
            <a:extLst>
              <a:ext uri="{FF2B5EF4-FFF2-40B4-BE49-F238E27FC236}">
                <a16:creationId xmlns:a16="http://schemas.microsoft.com/office/drawing/2014/main" id="{8351DA4F-5F7A-99E8-9DF0-BF10C872959A}"/>
              </a:ext>
            </a:extLst>
          </p:cNvPr>
          <p:cNvSpPr>
            <a:spLocks noGrp="1"/>
          </p:cNvSpPr>
          <p:nvPr>
            <p:ph type="sldNum" sz="quarter" idx="5"/>
          </p:nvPr>
        </p:nvSpPr>
        <p:spPr/>
        <p:txBody>
          <a:bodyPr/>
          <a:lstStyle/>
          <a:p>
            <a:fld id="{A528DC1F-4357-A24E-AF2C-061FE0168D55}" type="slidenum">
              <a:rPr lang="en-US" smtClean="0"/>
              <a:t>9</a:t>
            </a:fld>
            <a:endParaRPr lang="en-US" dirty="0"/>
          </a:p>
        </p:txBody>
      </p:sp>
    </p:spTree>
    <p:extLst>
      <p:ext uri="{BB962C8B-B14F-4D97-AF65-F5344CB8AC3E}">
        <p14:creationId xmlns:p14="http://schemas.microsoft.com/office/powerpoint/2010/main" val="936603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4EE4DA-1EDA-3557-AE31-A770C779A017}"/>
              </a:ext>
            </a:extLst>
          </p:cNvPr>
          <p:cNvSpPr/>
          <p:nvPr userDrawn="1"/>
        </p:nvSpPr>
        <p:spPr>
          <a:xfrm>
            <a:off x="0" y="0"/>
            <a:ext cx="12192000" cy="6858000"/>
          </a:xfrm>
          <a:prstGeom prst="rect">
            <a:avLst/>
          </a:prstGeom>
          <a:solidFill>
            <a:srgbClr val="5ECA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22" descr="A white tower with a cross and palm trees&#10;&#10;Description automatically generated">
            <a:extLst>
              <a:ext uri="{FF2B5EF4-FFF2-40B4-BE49-F238E27FC236}">
                <a16:creationId xmlns:a16="http://schemas.microsoft.com/office/drawing/2014/main" id="{0DA602C9-5105-E2CB-D0E3-62756C012CF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rcRect t="22547" b="22547"/>
          <a:stretch>
            <a:fillRect/>
          </a:stretch>
        </p:blipFill>
        <p:spPr>
          <a:xfrm>
            <a:off x="0" y="0"/>
            <a:ext cx="12192000" cy="6858000"/>
          </a:xfrm>
          <a:prstGeom prst="rect">
            <a:avLst/>
          </a:prstGeom>
          <a:solidFill>
            <a:srgbClr val="164454">
              <a:alpha val="80043"/>
            </a:srgbClr>
          </a:solidFill>
        </p:spPr>
      </p:pic>
      <p:pic>
        <p:nvPicPr>
          <p:cNvPr id="9" name="Picture 8" descr="A blue triangle and a circle&#10;&#10;Description automatically generated">
            <a:extLst>
              <a:ext uri="{FF2B5EF4-FFF2-40B4-BE49-F238E27FC236}">
                <a16:creationId xmlns:a16="http://schemas.microsoft.com/office/drawing/2014/main" id="{B33B1D20-EF07-9469-7C8D-2B5C57002F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584" y="-375550"/>
            <a:ext cx="3351180" cy="3504904"/>
          </a:xfrm>
          <a:prstGeom prst="rect">
            <a:avLst/>
          </a:prstGeom>
        </p:spPr>
      </p:pic>
      <p:pic>
        <p:nvPicPr>
          <p:cNvPr id="10" name="Picture 9" descr="A black and white logo with white text&#10;&#10;Description automatically generated">
            <a:extLst>
              <a:ext uri="{FF2B5EF4-FFF2-40B4-BE49-F238E27FC236}">
                <a16:creationId xmlns:a16="http://schemas.microsoft.com/office/drawing/2014/main" id="{7CF72A76-3C71-02AB-709D-1390DFBC73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59567" y="4811486"/>
            <a:ext cx="2713761" cy="1468405"/>
          </a:xfrm>
          <a:prstGeom prst="rect">
            <a:avLst/>
          </a:prstGeom>
        </p:spPr>
      </p:pic>
    </p:spTree>
    <p:extLst>
      <p:ext uri="{BB962C8B-B14F-4D97-AF65-F5344CB8AC3E}">
        <p14:creationId xmlns:p14="http://schemas.microsoft.com/office/powerpoint/2010/main" val="286845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B537-F1B1-8C1A-1BBC-DDF8ABC3C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263309-2AAF-F324-39B6-AE6CC51CC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79C50-2652-4565-0C82-417F73A68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AE0A74-BBAE-4F02-C547-6D0A3ADF7539}"/>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6" name="Footer Placeholder 5">
            <a:extLst>
              <a:ext uri="{FF2B5EF4-FFF2-40B4-BE49-F238E27FC236}">
                <a16:creationId xmlns:a16="http://schemas.microsoft.com/office/drawing/2014/main" id="{72EC45AB-069B-65D0-BD89-EF8E7A2DA4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7C9A5F-9F2A-8109-734E-5C2A40EC8861}"/>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71134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6CBC-FCE9-0679-92BD-5FB58C4C4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E5C933-E203-3641-6789-F5C615057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91D8960-3EEF-111D-5C6F-EFC39F9A7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C01E32-F86D-3B1A-2B6E-77F6CD7BC351}"/>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6" name="Footer Placeholder 5">
            <a:extLst>
              <a:ext uri="{FF2B5EF4-FFF2-40B4-BE49-F238E27FC236}">
                <a16:creationId xmlns:a16="http://schemas.microsoft.com/office/drawing/2014/main" id="{D81F8923-BD0E-3C4D-0D2F-E0AA6AB65D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CCE5FE-8975-2E42-CF63-F61037115F22}"/>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82980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DFD-4D09-1B8D-2E6A-16AADF023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5CF68A-B2A3-9281-F7FD-43869B9E82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8404E-3BC8-5068-2E9E-784EE94CB54C}"/>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5" name="Footer Placeholder 4">
            <a:extLst>
              <a:ext uri="{FF2B5EF4-FFF2-40B4-BE49-F238E27FC236}">
                <a16:creationId xmlns:a16="http://schemas.microsoft.com/office/drawing/2014/main" id="{5F0FDE6F-3B44-232F-9652-347FD5D05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4B5733-616B-0108-C7C3-82D8D22B4B3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82540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750533-CDFB-58C9-F3DC-F2C12BBE42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40E3D-B012-482B-57F1-AFFF4FFE3F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CF8C1-120A-F210-36A5-EF9212433FB4}"/>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5" name="Footer Placeholder 4">
            <a:extLst>
              <a:ext uri="{FF2B5EF4-FFF2-40B4-BE49-F238E27FC236}">
                <a16:creationId xmlns:a16="http://schemas.microsoft.com/office/drawing/2014/main" id="{509EAF34-78BD-43E8-3EE3-52660C28B8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D64337-E63F-1748-6BA1-3BE678DF3D2D}"/>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87475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D6923F7-1835-BD6D-07DF-2E46EADD0924}"/>
              </a:ext>
            </a:extLst>
          </p:cNvPr>
          <p:cNvSpPr/>
          <p:nvPr userDrawn="1"/>
        </p:nvSpPr>
        <p:spPr>
          <a:xfrm>
            <a:off x="6796748" y="0"/>
            <a:ext cx="5395252" cy="6858000"/>
          </a:xfrm>
          <a:custGeom>
            <a:avLst/>
            <a:gdLst>
              <a:gd name="connsiteX0" fmla="*/ 5325320 w 5395252"/>
              <a:gd name="connsiteY0" fmla="*/ 0 h 7079226"/>
              <a:gd name="connsiteX1" fmla="*/ 5395252 w 5395252"/>
              <a:gd name="connsiteY1" fmla="*/ 0 h 7079226"/>
              <a:gd name="connsiteX2" fmla="*/ 5395252 w 5395252"/>
              <a:gd name="connsiteY2" fmla="*/ 7079226 h 7079226"/>
              <a:gd name="connsiteX3" fmla="*/ 0 w 5395252"/>
              <a:gd name="connsiteY3" fmla="*/ 7079226 h 7079226"/>
              <a:gd name="connsiteX4" fmla="*/ 7485 w 5395252"/>
              <a:gd name="connsiteY4" fmla="*/ 7046880 h 7079226"/>
              <a:gd name="connsiteX5" fmla="*/ 20852 w 5395252"/>
              <a:gd name="connsiteY5" fmla="*/ 6988088 h 7079226"/>
              <a:gd name="connsiteX6" fmla="*/ 38992 w 5395252"/>
              <a:gd name="connsiteY6" fmla="*/ 6933855 h 7079226"/>
              <a:gd name="connsiteX7" fmla="*/ 56893 w 5395252"/>
              <a:gd name="connsiteY7" fmla="*/ 6884182 h 7079226"/>
              <a:gd name="connsiteX8" fmla="*/ 79330 w 5395252"/>
              <a:gd name="connsiteY8" fmla="*/ 6839067 h 7079226"/>
              <a:gd name="connsiteX9" fmla="*/ 102005 w 5395252"/>
              <a:gd name="connsiteY9" fmla="*/ 6793713 h 7079226"/>
              <a:gd name="connsiteX10" fmla="*/ 124442 w 5395252"/>
              <a:gd name="connsiteY10" fmla="*/ 6748599 h 7079226"/>
              <a:gd name="connsiteX11" fmla="*/ 151414 w 5395252"/>
              <a:gd name="connsiteY11" fmla="*/ 6707805 h 7079226"/>
              <a:gd name="connsiteX12" fmla="*/ 178385 w 5395252"/>
              <a:gd name="connsiteY12" fmla="*/ 6671809 h 7079226"/>
              <a:gd name="connsiteX13" fmla="*/ 209892 w 5395252"/>
              <a:gd name="connsiteY13" fmla="*/ 6635574 h 7079226"/>
              <a:gd name="connsiteX14" fmla="*/ 272667 w 5395252"/>
              <a:gd name="connsiteY14" fmla="*/ 6567663 h 7079226"/>
              <a:gd name="connsiteX15" fmla="*/ 344751 w 5395252"/>
              <a:gd name="connsiteY15" fmla="*/ 6509111 h 7079226"/>
              <a:gd name="connsiteX16" fmla="*/ 425666 w 5395252"/>
              <a:gd name="connsiteY16" fmla="*/ 6454878 h 7079226"/>
              <a:gd name="connsiteX17" fmla="*/ 511116 w 5395252"/>
              <a:gd name="connsiteY17" fmla="*/ 6409524 h 7079226"/>
              <a:gd name="connsiteX18" fmla="*/ 600862 w 5395252"/>
              <a:gd name="connsiteY18" fmla="*/ 6368969 h 7079226"/>
              <a:gd name="connsiteX19" fmla="*/ 695383 w 5395252"/>
              <a:gd name="connsiteY19" fmla="*/ 6332734 h 7079226"/>
              <a:gd name="connsiteX20" fmla="*/ 798734 w 5395252"/>
              <a:gd name="connsiteY20" fmla="*/ 6301058 h 7079226"/>
              <a:gd name="connsiteX21" fmla="*/ 906621 w 5395252"/>
              <a:gd name="connsiteY21" fmla="*/ 6269382 h 7079226"/>
              <a:gd name="connsiteX22" fmla="*/ 1014508 w 5395252"/>
              <a:gd name="connsiteY22" fmla="*/ 6242265 h 7079226"/>
              <a:gd name="connsiteX23" fmla="*/ 1131465 w 5395252"/>
              <a:gd name="connsiteY23" fmla="*/ 6215149 h 7079226"/>
              <a:gd name="connsiteX24" fmla="*/ 1626025 w 5395252"/>
              <a:gd name="connsiteY24" fmla="*/ 6115802 h 7079226"/>
              <a:gd name="connsiteX25" fmla="*/ 1891207 w 5395252"/>
              <a:gd name="connsiteY25" fmla="*/ 6057010 h 7079226"/>
              <a:gd name="connsiteX26" fmla="*/ 2026066 w 5395252"/>
              <a:gd name="connsiteY26" fmla="*/ 6020774 h 7079226"/>
              <a:gd name="connsiteX27" fmla="*/ 2160924 w 5395252"/>
              <a:gd name="connsiteY27" fmla="*/ 5980220 h 7079226"/>
              <a:gd name="connsiteX28" fmla="*/ 2300318 w 5395252"/>
              <a:gd name="connsiteY28" fmla="*/ 5934866 h 7079226"/>
              <a:gd name="connsiteX29" fmla="*/ 2435176 w 5395252"/>
              <a:gd name="connsiteY29" fmla="*/ 5885192 h 7079226"/>
              <a:gd name="connsiteX30" fmla="*/ 2574570 w 5395252"/>
              <a:gd name="connsiteY30" fmla="*/ 5826400 h 7079226"/>
              <a:gd name="connsiteX31" fmla="*/ 2713963 w 5395252"/>
              <a:gd name="connsiteY31" fmla="*/ 5763288 h 7079226"/>
              <a:gd name="connsiteX32" fmla="*/ 2853356 w 5395252"/>
              <a:gd name="connsiteY32" fmla="*/ 5690818 h 7079226"/>
              <a:gd name="connsiteX33" fmla="*/ 2992750 w 5395252"/>
              <a:gd name="connsiteY33" fmla="*/ 5609468 h 7079226"/>
              <a:gd name="connsiteX34" fmla="*/ 3132144 w 5395252"/>
              <a:gd name="connsiteY34" fmla="*/ 5519240 h 7079226"/>
              <a:gd name="connsiteX35" fmla="*/ 3267002 w 5395252"/>
              <a:gd name="connsiteY35" fmla="*/ 5419653 h 7079226"/>
              <a:gd name="connsiteX36" fmla="*/ 3397326 w 5395252"/>
              <a:gd name="connsiteY36" fmla="*/ 5311187 h 7079226"/>
              <a:gd name="connsiteX37" fmla="*/ 3518817 w 5395252"/>
              <a:gd name="connsiteY37" fmla="*/ 5207281 h 7079226"/>
              <a:gd name="connsiteX38" fmla="*/ 3626704 w 5395252"/>
              <a:gd name="connsiteY38" fmla="*/ 5103375 h 7079226"/>
              <a:gd name="connsiteX39" fmla="*/ 3730056 w 5395252"/>
              <a:gd name="connsiteY39" fmla="*/ 4999228 h 7079226"/>
              <a:gd name="connsiteX40" fmla="*/ 3820041 w 5395252"/>
              <a:gd name="connsiteY40" fmla="*/ 4895322 h 7079226"/>
              <a:gd name="connsiteX41" fmla="*/ 3900956 w 5395252"/>
              <a:gd name="connsiteY41" fmla="*/ 4786856 h 7079226"/>
              <a:gd name="connsiteX42" fmla="*/ 3972801 w 5395252"/>
              <a:gd name="connsiteY42" fmla="*/ 4682950 h 7079226"/>
              <a:gd name="connsiteX43" fmla="*/ 4035814 w 5395252"/>
              <a:gd name="connsiteY43" fmla="*/ 4579043 h 7079226"/>
              <a:gd name="connsiteX44" fmla="*/ 4094293 w 5395252"/>
              <a:gd name="connsiteY44" fmla="*/ 4474897 h 7079226"/>
              <a:gd name="connsiteX45" fmla="*/ 4143701 w 5395252"/>
              <a:gd name="connsiteY45" fmla="*/ 4366431 h 7079226"/>
              <a:gd name="connsiteX46" fmla="*/ 4188574 w 5395252"/>
              <a:gd name="connsiteY46" fmla="*/ 4262525 h 7079226"/>
              <a:gd name="connsiteX47" fmla="*/ 4229152 w 5395252"/>
              <a:gd name="connsiteY47" fmla="*/ 4154059 h 7079226"/>
              <a:gd name="connsiteX48" fmla="*/ 4260658 w 5395252"/>
              <a:gd name="connsiteY48" fmla="*/ 4045593 h 7079226"/>
              <a:gd name="connsiteX49" fmla="*/ 4287630 w 5395252"/>
              <a:gd name="connsiteY49" fmla="*/ 3932568 h 7079226"/>
              <a:gd name="connsiteX50" fmla="*/ 4310066 w 5395252"/>
              <a:gd name="connsiteY50" fmla="*/ 3819543 h 7079226"/>
              <a:gd name="connsiteX51" fmla="*/ 4327968 w 5395252"/>
              <a:gd name="connsiteY51" fmla="*/ 3706518 h 7079226"/>
              <a:gd name="connsiteX52" fmla="*/ 4341573 w 5395252"/>
              <a:gd name="connsiteY52" fmla="*/ 3593492 h 7079226"/>
              <a:gd name="connsiteX53" fmla="*/ 4354940 w 5395252"/>
              <a:gd name="connsiteY53" fmla="*/ 3476148 h 7079226"/>
              <a:gd name="connsiteX54" fmla="*/ 4368545 w 5395252"/>
              <a:gd name="connsiteY54" fmla="*/ 3236419 h 7079226"/>
              <a:gd name="connsiteX55" fmla="*/ 4377376 w 5395252"/>
              <a:gd name="connsiteY55" fmla="*/ 2987812 h 7079226"/>
              <a:gd name="connsiteX56" fmla="*/ 4381912 w 5395252"/>
              <a:gd name="connsiteY56" fmla="*/ 2730325 h 7079226"/>
              <a:gd name="connsiteX57" fmla="*/ 4386446 w 5395252"/>
              <a:gd name="connsiteY57" fmla="*/ 2459161 h 7079226"/>
              <a:gd name="connsiteX58" fmla="*/ 4400052 w 5395252"/>
              <a:gd name="connsiteY58" fmla="*/ 2174318 h 7079226"/>
              <a:gd name="connsiteX59" fmla="*/ 4417953 w 5395252"/>
              <a:gd name="connsiteY59" fmla="*/ 1876037 h 7079226"/>
              <a:gd name="connsiteX60" fmla="*/ 4431558 w 5395252"/>
              <a:gd name="connsiteY60" fmla="*/ 1722217 h 7079226"/>
              <a:gd name="connsiteX61" fmla="*/ 4444925 w 5395252"/>
              <a:gd name="connsiteY61" fmla="*/ 1564078 h 7079226"/>
              <a:gd name="connsiteX62" fmla="*/ 4471897 w 5395252"/>
              <a:gd name="connsiteY62" fmla="*/ 1405939 h 7079226"/>
              <a:gd name="connsiteX63" fmla="*/ 4503403 w 5395252"/>
              <a:gd name="connsiteY63" fmla="*/ 1256678 h 7079226"/>
              <a:gd name="connsiteX64" fmla="*/ 4543742 w 5395252"/>
              <a:gd name="connsiteY64" fmla="*/ 1111977 h 7079226"/>
              <a:gd name="connsiteX65" fmla="*/ 4593389 w 5395252"/>
              <a:gd name="connsiteY65" fmla="*/ 976395 h 7079226"/>
              <a:gd name="connsiteX66" fmla="*/ 4647332 w 5395252"/>
              <a:gd name="connsiteY66" fmla="*/ 849931 h 7079226"/>
              <a:gd name="connsiteX67" fmla="*/ 4710107 w 5395252"/>
              <a:gd name="connsiteY67" fmla="*/ 727787 h 7079226"/>
              <a:gd name="connsiteX68" fmla="*/ 4777655 w 5395252"/>
              <a:gd name="connsiteY68" fmla="*/ 610443 h 7079226"/>
              <a:gd name="connsiteX69" fmla="*/ 4849500 w 5395252"/>
              <a:gd name="connsiteY69" fmla="*/ 501977 h 7079226"/>
              <a:gd name="connsiteX70" fmla="*/ 4925880 w 5395252"/>
              <a:gd name="connsiteY70" fmla="*/ 397831 h 7079226"/>
              <a:gd name="connsiteX71" fmla="*/ 5011331 w 5395252"/>
              <a:gd name="connsiteY71" fmla="*/ 303043 h 7079226"/>
              <a:gd name="connsiteX72" fmla="*/ 5092246 w 5395252"/>
              <a:gd name="connsiteY72" fmla="*/ 212575 h 7079226"/>
              <a:gd name="connsiteX73" fmla="*/ 5182231 w 5395252"/>
              <a:gd name="connsiteY73" fmla="*/ 126666 h 7079226"/>
              <a:gd name="connsiteX74" fmla="*/ 5272216 w 5395252"/>
              <a:gd name="connsiteY74" fmla="*/ 45317 h 707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395252" h="7079226">
                <a:moveTo>
                  <a:pt x="5325320" y="0"/>
                </a:moveTo>
                <a:lnTo>
                  <a:pt x="5395252" y="0"/>
                </a:lnTo>
                <a:lnTo>
                  <a:pt x="5395252" y="7079226"/>
                </a:lnTo>
                <a:lnTo>
                  <a:pt x="0" y="7079226"/>
                </a:lnTo>
                <a:lnTo>
                  <a:pt x="7485" y="7046880"/>
                </a:lnTo>
                <a:lnTo>
                  <a:pt x="20852" y="6988088"/>
                </a:lnTo>
                <a:lnTo>
                  <a:pt x="38992" y="6933855"/>
                </a:lnTo>
                <a:lnTo>
                  <a:pt x="56893" y="6884182"/>
                </a:lnTo>
                <a:lnTo>
                  <a:pt x="79330" y="6839067"/>
                </a:lnTo>
                <a:lnTo>
                  <a:pt x="102005" y="6793713"/>
                </a:lnTo>
                <a:lnTo>
                  <a:pt x="124442" y="6748599"/>
                </a:lnTo>
                <a:lnTo>
                  <a:pt x="151414" y="6707805"/>
                </a:lnTo>
                <a:lnTo>
                  <a:pt x="178385" y="6671809"/>
                </a:lnTo>
                <a:lnTo>
                  <a:pt x="209892" y="6635574"/>
                </a:lnTo>
                <a:lnTo>
                  <a:pt x="272667" y="6567663"/>
                </a:lnTo>
                <a:lnTo>
                  <a:pt x="344751" y="6509111"/>
                </a:lnTo>
                <a:lnTo>
                  <a:pt x="425666" y="6454878"/>
                </a:lnTo>
                <a:lnTo>
                  <a:pt x="511116" y="6409524"/>
                </a:lnTo>
                <a:lnTo>
                  <a:pt x="600862" y="6368969"/>
                </a:lnTo>
                <a:lnTo>
                  <a:pt x="695383" y="6332734"/>
                </a:lnTo>
                <a:lnTo>
                  <a:pt x="798734" y="6301058"/>
                </a:lnTo>
                <a:lnTo>
                  <a:pt x="906621" y="6269382"/>
                </a:lnTo>
                <a:lnTo>
                  <a:pt x="1014508" y="6242265"/>
                </a:lnTo>
                <a:lnTo>
                  <a:pt x="1131465" y="6215149"/>
                </a:lnTo>
                <a:lnTo>
                  <a:pt x="1626025" y="6115802"/>
                </a:lnTo>
                <a:lnTo>
                  <a:pt x="1891207" y="6057010"/>
                </a:lnTo>
                <a:lnTo>
                  <a:pt x="2026066" y="6020774"/>
                </a:lnTo>
                <a:lnTo>
                  <a:pt x="2160924" y="5980220"/>
                </a:lnTo>
                <a:lnTo>
                  <a:pt x="2300318" y="5934866"/>
                </a:lnTo>
                <a:lnTo>
                  <a:pt x="2435176" y="5885192"/>
                </a:lnTo>
                <a:lnTo>
                  <a:pt x="2574570" y="5826400"/>
                </a:lnTo>
                <a:lnTo>
                  <a:pt x="2713963" y="5763288"/>
                </a:lnTo>
                <a:lnTo>
                  <a:pt x="2853356" y="5690818"/>
                </a:lnTo>
                <a:lnTo>
                  <a:pt x="2992750" y="5609468"/>
                </a:lnTo>
                <a:lnTo>
                  <a:pt x="3132144" y="5519240"/>
                </a:lnTo>
                <a:lnTo>
                  <a:pt x="3267002" y="5419653"/>
                </a:lnTo>
                <a:lnTo>
                  <a:pt x="3397326" y="5311187"/>
                </a:lnTo>
                <a:lnTo>
                  <a:pt x="3518817" y="5207281"/>
                </a:lnTo>
                <a:lnTo>
                  <a:pt x="3626704" y="5103375"/>
                </a:lnTo>
                <a:lnTo>
                  <a:pt x="3730056" y="4999228"/>
                </a:lnTo>
                <a:lnTo>
                  <a:pt x="3820041" y="4895322"/>
                </a:lnTo>
                <a:lnTo>
                  <a:pt x="3900956" y="4786856"/>
                </a:lnTo>
                <a:lnTo>
                  <a:pt x="3972801" y="4682950"/>
                </a:lnTo>
                <a:lnTo>
                  <a:pt x="4035814" y="4579043"/>
                </a:lnTo>
                <a:lnTo>
                  <a:pt x="4094293" y="4474897"/>
                </a:lnTo>
                <a:lnTo>
                  <a:pt x="4143701" y="4366431"/>
                </a:lnTo>
                <a:lnTo>
                  <a:pt x="4188574" y="4262525"/>
                </a:lnTo>
                <a:lnTo>
                  <a:pt x="4229152" y="4154059"/>
                </a:lnTo>
                <a:lnTo>
                  <a:pt x="4260658" y="4045593"/>
                </a:lnTo>
                <a:lnTo>
                  <a:pt x="4287630" y="3932568"/>
                </a:lnTo>
                <a:lnTo>
                  <a:pt x="4310066" y="3819543"/>
                </a:lnTo>
                <a:lnTo>
                  <a:pt x="4327968" y="3706518"/>
                </a:lnTo>
                <a:lnTo>
                  <a:pt x="4341573" y="3593492"/>
                </a:lnTo>
                <a:lnTo>
                  <a:pt x="4354940" y="3476148"/>
                </a:lnTo>
                <a:lnTo>
                  <a:pt x="4368545" y="3236419"/>
                </a:lnTo>
                <a:lnTo>
                  <a:pt x="4377376" y="2987812"/>
                </a:lnTo>
                <a:lnTo>
                  <a:pt x="4381912" y="2730325"/>
                </a:lnTo>
                <a:lnTo>
                  <a:pt x="4386446" y="2459161"/>
                </a:lnTo>
                <a:lnTo>
                  <a:pt x="4400052" y="2174318"/>
                </a:lnTo>
                <a:lnTo>
                  <a:pt x="4417953" y="1876037"/>
                </a:lnTo>
                <a:lnTo>
                  <a:pt x="4431558" y="1722217"/>
                </a:lnTo>
                <a:lnTo>
                  <a:pt x="4444925" y="1564078"/>
                </a:lnTo>
                <a:lnTo>
                  <a:pt x="4471897" y="1405939"/>
                </a:lnTo>
                <a:lnTo>
                  <a:pt x="4503403" y="1256678"/>
                </a:lnTo>
                <a:lnTo>
                  <a:pt x="4543742" y="1111977"/>
                </a:lnTo>
                <a:lnTo>
                  <a:pt x="4593389" y="976395"/>
                </a:lnTo>
                <a:lnTo>
                  <a:pt x="4647332" y="849931"/>
                </a:lnTo>
                <a:lnTo>
                  <a:pt x="4710107" y="727787"/>
                </a:lnTo>
                <a:lnTo>
                  <a:pt x="4777655" y="610443"/>
                </a:lnTo>
                <a:lnTo>
                  <a:pt x="4849500" y="501977"/>
                </a:lnTo>
                <a:lnTo>
                  <a:pt x="4925880" y="397831"/>
                </a:lnTo>
                <a:lnTo>
                  <a:pt x="5011331" y="303043"/>
                </a:lnTo>
                <a:lnTo>
                  <a:pt x="5092246" y="212575"/>
                </a:lnTo>
                <a:lnTo>
                  <a:pt x="5182231" y="126666"/>
                </a:lnTo>
                <a:lnTo>
                  <a:pt x="5272216" y="45317"/>
                </a:lnTo>
                <a:close/>
              </a:path>
            </a:pathLst>
          </a:custGeom>
          <a:solidFill>
            <a:srgbClr val="5EC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8">
            <a:extLst>
              <a:ext uri="{FF2B5EF4-FFF2-40B4-BE49-F238E27FC236}">
                <a16:creationId xmlns:a16="http://schemas.microsoft.com/office/drawing/2014/main" id="{6D119FEF-C6E6-87A7-E30A-CB774F5F1E99}"/>
              </a:ext>
            </a:extLst>
          </p:cNvPr>
          <p:cNvSpPr>
            <a:spLocks noGrp="1"/>
          </p:cNvSpPr>
          <p:nvPr>
            <p:ph type="pic" sz="quarter" idx="13"/>
          </p:nvPr>
        </p:nvSpPr>
        <p:spPr>
          <a:xfrm>
            <a:off x="6763657" y="872672"/>
            <a:ext cx="4702629" cy="5112657"/>
          </a:xfrm>
          <a:custGeom>
            <a:avLst/>
            <a:gdLst>
              <a:gd name="connsiteX0" fmla="*/ 251732 w 4702629"/>
              <a:gd name="connsiteY0" fmla="*/ 0 h 5112657"/>
              <a:gd name="connsiteX1" fmla="*/ 4450897 w 4702629"/>
              <a:gd name="connsiteY1" fmla="*/ 0 h 5112657"/>
              <a:gd name="connsiteX2" fmla="*/ 4702629 w 4702629"/>
              <a:gd name="connsiteY2" fmla="*/ 251732 h 5112657"/>
              <a:gd name="connsiteX3" fmla="*/ 4702629 w 4702629"/>
              <a:gd name="connsiteY3" fmla="*/ 4860925 h 5112657"/>
              <a:gd name="connsiteX4" fmla="*/ 4450897 w 4702629"/>
              <a:gd name="connsiteY4" fmla="*/ 5112657 h 5112657"/>
              <a:gd name="connsiteX5" fmla="*/ 251732 w 4702629"/>
              <a:gd name="connsiteY5" fmla="*/ 5112657 h 5112657"/>
              <a:gd name="connsiteX6" fmla="*/ 0 w 4702629"/>
              <a:gd name="connsiteY6" fmla="*/ 4860925 h 5112657"/>
              <a:gd name="connsiteX7" fmla="*/ 0 w 4702629"/>
              <a:gd name="connsiteY7" fmla="*/ 251732 h 5112657"/>
              <a:gd name="connsiteX8" fmla="*/ 251732 w 4702629"/>
              <a:gd name="connsiteY8" fmla="*/ 0 h 51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02629" h="5112657">
                <a:moveTo>
                  <a:pt x="251732" y="0"/>
                </a:moveTo>
                <a:lnTo>
                  <a:pt x="4450897" y="0"/>
                </a:lnTo>
                <a:cubicBezTo>
                  <a:pt x="4589925" y="0"/>
                  <a:pt x="4702629" y="112704"/>
                  <a:pt x="4702629" y="251732"/>
                </a:cubicBezTo>
                <a:lnTo>
                  <a:pt x="4702629" y="4860925"/>
                </a:lnTo>
                <a:cubicBezTo>
                  <a:pt x="4702629" y="4999953"/>
                  <a:pt x="4589925" y="5112657"/>
                  <a:pt x="4450897" y="5112657"/>
                </a:cubicBezTo>
                <a:lnTo>
                  <a:pt x="251732" y="5112657"/>
                </a:lnTo>
                <a:cubicBezTo>
                  <a:pt x="112704" y="5112657"/>
                  <a:pt x="0" y="4999953"/>
                  <a:pt x="0" y="4860925"/>
                </a:cubicBezTo>
                <a:lnTo>
                  <a:pt x="0" y="251732"/>
                </a:lnTo>
                <a:cubicBezTo>
                  <a:pt x="0" y="112704"/>
                  <a:pt x="112704" y="0"/>
                  <a:pt x="251732" y="0"/>
                </a:cubicBezTo>
                <a:close/>
              </a:path>
            </a:pathLst>
          </a:custGeom>
          <a:solidFill>
            <a:schemeClr val="bg2"/>
          </a:solidFill>
        </p:spPr>
        <p:txBody>
          <a:bodyPr wrap="square">
            <a:noAutofit/>
          </a:bodyPr>
          <a:lstStyle/>
          <a:p>
            <a:endParaRPr lang="en-US" dirty="0"/>
          </a:p>
        </p:txBody>
      </p:sp>
    </p:spTree>
    <p:extLst>
      <p:ext uri="{BB962C8B-B14F-4D97-AF65-F5344CB8AC3E}">
        <p14:creationId xmlns:p14="http://schemas.microsoft.com/office/powerpoint/2010/main" val="59082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9167E315-79B0-2BCA-2201-3434E8C5A127}"/>
              </a:ext>
            </a:extLst>
          </p:cNvPr>
          <p:cNvSpPr>
            <a:spLocks noGrp="1"/>
          </p:cNvSpPr>
          <p:nvPr>
            <p:ph type="pic" sz="quarter" idx="13"/>
          </p:nvPr>
        </p:nvSpPr>
        <p:spPr>
          <a:xfrm>
            <a:off x="1291773" y="1387928"/>
            <a:ext cx="4082144" cy="4082144"/>
          </a:xfrm>
          <a:custGeom>
            <a:avLst/>
            <a:gdLst>
              <a:gd name="connsiteX0" fmla="*/ 2041072 w 4082144"/>
              <a:gd name="connsiteY0" fmla="*/ 0 h 4082144"/>
              <a:gd name="connsiteX1" fmla="*/ 4082144 w 4082144"/>
              <a:gd name="connsiteY1" fmla="*/ 2041072 h 4082144"/>
              <a:gd name="connsiteX2" fmla="*/ 2041072 w 4082144"/>
              <a:gd name="connsiteY2" fmla="*/ 4082144 h 4082144"/>
              <a:gd name="connsiteX3" fmla="*/ 0 w 4082144"/>
              <a:gd name="connsiteY3" fmla="*/ 2041072 h 4082144"/>
              <a:gd name="connsiteX4" fmla="*/ 2041072 w 4082144"/>
              <a:gd name="connsiteY4" fmla="*/ 0 h 408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2144" h="4082144">
                <a:moveTo>
                  <a:pt x="2041072" y="0"/>
                </a:moveTo>
                <a:cubicBezTo>
                  <a:pt x="3168325" y="0"/>
                  <a:pt x="4082144" y="913819"/>
                  <a:pt x="4082144" y="2041072"/>
                </a:cubicBezTo>
                <a:cubicBezTo>
                  <a:pt x="4082144" y="3168325"/>
                  <a:pt x="3168325" y="4082144"/>
                  <a:pt x="2041072" y="4082144"/>
                </a:cubicBezTo>
                <a:cubicBezTo>
                  <a:pt x="913819" y="4082144"/>
                  <a:pt x="0" y="3168325"/>
                  <a:pt x="0" y="2041072"/>
                </a:cubicBezTo>
                <a:cubicBezTo>
                  <a:pt x="0" y="913819"/>
                  <a:pt x="913819" y="0"/>
                  <a:pt x="2041072" y="0"/>
                </a:cubicBezTo>
                <a:close/>
              </a:path>
            </a:pathLst>
          </a:custGeom>
          <a:solidFill>
            <a:schemeClr val="bg2"/>
          </a:solidFill>
        </p:spPr>
        <p:txBody>
          <a:bodyPr wrap="square">
            <a:noAutofit/>
          </a:bodyPr>
          <a:lstStyle/>
          <a:p>
            <a:endParaRPr lang="en-US" dirty="0"/>
          </a:p>
        </p:txBody>
      </p:sp>
      <p:sp>
        <p:nvSpPr>
          <p:cNvPr id="7" name="Title Placeholder 1">
            <a:extLst>
              <a:ext uri="{FF2B5EF4-FFF2-40B4-BE49-F238E27FC236}">
                <a16:creationId xmlns:a16="http://schemas.microsoft.com/office/drawing/2014/main" id="{2E337676-D638-51D3-AA42-E4C9A8811352}"/>
              </a:ext>
            </a:extLst>
          </p:cNvPr>
          <p:cNvSpPr>
            <a:spLocks noGrp="1"/>
          </p:cNvSpPr>
          <p:nvPr>
            <p:ph type="title"/>
          </p:nvPr>
        </p:nvSpPr>
        <p:spPr>
          <a:xfrm>
            <a:off x="5812970" y="365125"/>
            <a:ext cx="5834743" cy="1420132"/>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A1BBE296-52E8-8A21-FF22-8EED2914D587}"/>
              </a:ext>
            </a:extLst>
          </p:cNvPr>
          <p:cNvSpPr>
            <a:spLocks noGrp="1"/>
          </p:cNvSpPr>
          <p:nvPr>
            <p:ph idx="1"/>
          </p:nvPr>
        </p:nvSpPr>
        <p:spPr>
          <a:xfrm>
            <a:off x="5812970" y="1937657"/>
            <a:ext cx="5834743" cy="42393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B1EA514-C235-E885-3855-50772BB6C265}"/>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4" name="Footer Placeholder 3">
            <a:extLst>
              <a:ext uri="{FF2B5EF4-FFF2-40B4-BE49-F238E27FC236}">
                <a16:creationId xmlns:a16="http://schemas.microsoft.com/office/drawing/2014/main" id="{8DB10C9E-FB50-C777-3EAE-039B0E4190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FDA7084-1B69-B3F2-83C8-B8ECFEBF88E8}"/>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48415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7D06D8D-622E-6FD8-52BA-FAF0D5BD8C39}"/>
              </a:ext>
            </a:extLst>
          </p:cNvPr>
          <p:cNvSpPr>
            <a:spLocks noGrp="1"/>
          </p:cNvSpPr>
          <p:nvPr>
            <p:ph type="pic" sz="quarter" idx="13"/>
          </p:nvPr>
        </p:nvSpPr>
        <p:spPr>
          <a:xfrm>
            <a:off x="0" y="0"/>
            <a:ext cx="5016500" cy="6858000"/>
          </a:xfrm>
          <a:pattFill prst="pct10">
            <a:fgClr>
              <a:schemeClr val="accent1"/>
            </a:fgClr>
            <a:bgClr>
              <a:schemeClr val="bg1"/>
            </a:bgClr>
          </a:pattFill>
        </p:spPr>
        <p:txBody>
          <a:bodyPr/>
          <a:lstStyle/>
          <a:p>
            <a:endParaRPr lang="en-US" dirty="0"/>
          </a:p>
        </p:txBody>
      </p:sp>
      <p:sp>
        <p:nvSpPr>
          <p:cNvPr id="2" name="Title 1">
            <a:extLst>
              <a:ext uri="{FF2B5EF4-FFF2-40B4-BE49-F238E27FC236}">
                <a16:creationId xmlns:a16="http://schemas.microsoft.com/office/drawing/2014/main" id="{CC27A820-ECE5-887E-627F-C701E74071C5}"/>
              </a:ext>
            </a:extLst>
          </p:cNvPr>
          <p:cNvSpPr>
            <a:spLocks noGrp="1"/>
          </p:cNvSpPr>
          <p:nvPr>
            <p:ph type="title"/>
          </p:nvPr>
        </p:nvSpPr>
        <p:spPr>
          <a:xfrm>
            <a:off x="5419898" y="365125"/>
            <a:ext cx="593390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549C640-F750-BEB0-CC4B-01D88D3662A3}"/>
              </a:ext>
            </a:extLst>
          </p:cNvPr>
          <p:cNvSpPr>
            <a:spLocks noGrp="1"/>
          </p:cNvSpPr>
          <p:nvPr>
            <p:ph idx="1"/>
          </p:nvPr>
        </p:nvSpPr>
        <p:spPr>
          <a:xfrm>
            <a:off x="5419898" y="1825625"/>
            <a:ext cx="593390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40A33-1445-4F01-FF2C-D3A6ABAA6EF2}"/>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5" name="Footer Placeholder 4">
            <a:extLst>
              <a:ext uri="{FF2B5EF4-FFF2-40B4-BE49-F238E27FC236}">
                <a16:creationId xmlns:a16="http://schemas.microsoft.com/office/drawing/2014/main" id="{D940D419-DCD1-C6EF-C209-2CA1B9571D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CC2793-4F31-7C66-316C-C904DA3D48A4}"/>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208535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A7E8-70AE-4159-DAB3-E22969392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881A68-8521-5C6D-DE51-60260C7CE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ECA596-EBAB-93C8-B754-EF92F98039F3}"/>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5" name="Footer Placeholder 4">
            <a:extLst>
              <a:ext uri="{FF2B5EF4-FFF2-40B4-BE49-F238E27FC236}">
                <a16:creationId xmlns:a16="http://schemas.microsoft.com/office/drawing/2014/main" id="{1C53EE05-77C9-50EC-E9E9-3530A23CC8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2B0A26-8956-F5AD-F6A0-C883F0D79CB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722201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295C-6290-70FA-5EDE-98F29FBE0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91EACE-C8D9-6AE3-18AB-13FDB98D27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FC9281-6C66-E774-73F3-28215DC3A3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913F3-CA4C-010C-F761-8A90B284FDD2}"/>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6" name="Footer Placeholder 5">
            <a:extLst>
              <a:ext uri="{FF2B5EF4-FFF2-40B4-BE49-F238E27FC236}">
                <a16:creationId xmlns:a16="http://schemas.microsoft.com/office/drawing/2014/main" id="{345C4E0F-8279-13AE-C573-D74C6CC3FA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F9AD9F-BC56-0DBA-F2F0-5202B79008E5}"/>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774222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767E-8191-DEEB-AFC1-BD7B80D4E5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5FDCFD-BA9A-60F0-1D4C-90909B7D1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65F406-4467-1B4E-3AD1-7E4BF47221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F8356-4B31-58AF-B774-75E0916BE8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EB50AD-46B3-A16F-E3A8-2028DD978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4A073-7016-A56E-E004-154A1DE12ACF}"/>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8" name="Footer Placeholder 7">
            <a:extLst>
              <a:ext uri="{FF2B5EF4-FFF2-40B4-BE49-F238E27FC236}">
                <a16:creationId xmlns:a16="http://schemas.microsoft.com/office/drawing/2014/main" id="{4051CFEA-BCB1-2E9D-65AD-EAA8E27F91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94F09A-BDCD-B0CF-1EDC-9B7EBC0B5A01}"/>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353741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0709-352A-784B-9EB8-03B0DBC4EE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916760-1781-62E8-91E8-37B27D81D2E6}"/>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4" name="Footer Placeholder 3">
            <a:extLst>
              <a:ext uri="{FF2B5EF4-FFF2-40B4-BE49-F238E27FC236}">
                <a16:creationId xmlns:a16="http://schemas.microsoft.com/office/drawing/2014/main" id="{2BED5694-9AC9-EFF4-CF01-1A259A8B25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1214DA5-A362-A36E-E4B0-34832C3D7254}"/>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79658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52063-6E2F-51A5-C2AA-D8D99EACD40F}"/>
              </a:ext>
            </a:extLst>
          </p:cNvPr>
          <p:cNvSpPr>
            <a:spLocks noGrp="1"/>
          </p:cNvSpPr>
          <p:nvPr>
            <p:ph type="dt" sz="half" idx="10"/>
          </p:nvPr>
        </p:nvSpPr>
        <p:spPr/>
        <p:txBody>
          <a:bodyPr/>
          <a:lstStyle/>
          <a:p>
            <a:fld id="{49AF4A58-E3D8-7A46-919D-FAFE9BC2AD76}" type="datetimeFigureOut">
              <a:rPr lang="en-US" smtClean="0"/>
              <a:t>10/30/2025</a:t>
            </a:fld>
            <a:endParaRPr lang="en-US" dirty="0"/>
          </a:p>
        </p:txBody>
      </p:sp>
      <p:sp>
        <p:nvSpPr>
          <p:cNvPr id="3" name="Footer Placeholder 2">
            <a:extLst>
              <a:ext uri="{FF2B5EF4-FFF2-40B4-BE49-F238E27FC236}">
                <a16:creationId xmlns:a16="http://schemas.microsoft.com/office/drawing/2014/main" id="{A5BAAF48-D869-9A09-CF87-27BAD6C8480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22F967-EDBB-406B-BD1F-E81933DA574A}"/>
              </a:ext>
            </a:extLst>
          </p:cNvPr>
          <p:cNvSpPr>
            <a:spLocks noGrp="1"/>
          </p:cNvSpPr>
          <p:nvPr>
            <p:ph type="sldNum" sz="quarter" idx="12"/>
          </p:nvPr>
        </p:nvSpPr>
        <p:spPr/>
        <p:txBody>
          <a:bodyPr/>
          <a:lstStyle/>
          <a:p>
            <a:fld id="{19CB093C-6DD9-4949-A90D-1C2A0AB4E256}" type="slidenum">
              <a:rPr lang="en-US" smtClean="0"/>
              <a:t>‹#›</a:t>
            </a:fld>
            <a:endParaRPr lang="en-US" dirty="0"/>
          </a:p>
        </p:txBody>
      </p:sp>
    </p:spTree>
    <p:extLst>
      <p:ext uri="{BB962C8B-B14F-4D97-AF65-F5344CB8AC3E}">
        <p14:creationId xmlns:p14="http://schemas.microsoft.com/office/powerpoint/2010/main" val="111966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89CDE6-C000-A01C-C989-B8505AEFE2B0}"/>
              </a:ext>
            </a:extLst>
          </p:cNvPr>
          <p:cNvSpPr/>
          <p:nvPr userDrawn="1"/>
        </p:nvSpPr>
        <p:spPr>
          <a:xfrm>
            <a:off x="0" y="6492874"/>
            <a:ext cx="12192000" cy="365125"/>
          </a:xfrm>
          <a:prstGeom prst="rect">
            <a:avLst/>
          </a:prstGeom>
          <a:solidFill>
            <a:srgbClr val="5EC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DF88A3DC-AB44-740A-8B90-A82A032562B3}"/>
              </a:ext>
            </a:extLst>
          </p:cNvPr>
          <p:cNvSpPr>
            <a:spLocks noGrp="1"/>
          </p:cNvSpPr>
          <p:nvPr>
            <p:ph type="title"/>
          </p:nvPr>
        </p:nvSpPr>
        <p:spPr>
          <a:xfrm>
            <a:off x="598515" y="365125"/>
            <a:ext cx="1113905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0EF211-E290-1FD9-A60F-40304A60FB24}"/>
              </a:ext>
            </a:extLst>
          </p:cNvPr>
          <p:cNvSpPr>
            <a:spLocks noGrp="1"/>
          </p:cNvSpPr>
          <p:nvPr>
            <p:ph type="body" idx="1"/>
          </p:nvPr>
        </p:nvSpPr>
        <p:spPr>
          <a:xfrm>
            <a:off x="598515" y="1825625"/>
            <a:ext cx="1113905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B2CB528-EDA4-C8FD-74DB-F445729360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F4A58-E3D8-7A46-919D-FAFE9BC2AD76}" type="datetimeFigureOut">
              <a:rPr lang="en-US" smtClean="0"/>
              <a:t>10/30/2025</a:t>
            </a:fld>
            <a:endParaRPr lang="en-US" dirty="0"/>
          </a:p>
        </p:txBody>
      </p:sp>
      <p:sp>
        <p:nvSpPr>
          <p:cNvPr id="5" name="Footer Placeholder 4">
            <a:extLst>
              <a:ext uri="{FF2B5EF4-FFF2-40B4-BE49-F238E27FC236}">
                <a16:creationId xmlns:a16="http://schemas.microsoft.com/office/drawing/2014/main" id="{43680E14-1937-DC2F-1F82-9F0823D434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E087626-111C-0E65-761F-3F8FD8BDE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B093C-6DD9-4949-A90D-1C2A0AB4E256}" type="slidenum">
              <a:rPr lang="en-US" smtClean="0"/>
              <a:t>‹#›</a:t>
            </a:fld>
            <a:endParaRPr lang="en-US" dirty="0"/>
          </a:p>
        </p:txBody>
      </p:sp>
    </p:spTree>
    <p:extLst>
      <p:ext uri="{BB962C8B-B14F-4D97-AF65-F5344CB8AC3E}">
        <p14:creationId xmlns:p14="http://schemas.microsoft.com/office/powerpoint/2010/main" val="320948341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tricitymed.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B5CF42-D698-5832-B038-1573011B5A1C}"/>
              </a:ext>
            </a:extLst>
          </p:cNvPr>
          <p:cNvSpPr txBox="1"/>
          <p:nvPr/>
        </p:nvSpPr>
        <p:spPr>
          <a:xfrm>
            <a:off x="1131664" y="1447800"/>
            <a:ext cx="10211250" cy="4708981"/>
          </a:xfrm>
          <a:prstGeom prst="rect">
            <a:avLst/>
          </a:prstGeom>
          <a:noFill/>
        </p:spPr>
        <p:txBody>
          <a:bodyPr wrap="square" rtlCol="0">
            <a:spAutoFit/>
          </a:bodyPr>
          <a:lstStyle/>
          <a:p>
            <a:r>
              <a:rPr lang="en-US" sz="6000" b="1" dirty="0">
                <a:latin typeface="Roboto" panose="02000000000000000000" pitchFamily="2" charset="0"/>
                <a:ea typeface="Roboto" panose="02000000000000000000" pitchFamily="2" charset="0"/>
                <a:cs typeface="Roboto" panose="02000000000000000000" pitchFamily="2" charset="0"/>
              </a:rPr>
              <a:t>Summary of Affiliation, Transfer, and Lease Agreements between Tri-City Healthcare District and SharpHealthCare</a:t>
            </a:r>
            <a:r>
              <a:rPr lang="en-US" sz="6000" b="1" dirty="0">
                <a:solidFill>
                  <a:srgbClr val="FFF005"/>
                </a:solidFill>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2743341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FA0-3360-508F-0109-02FAC93C9E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C80BF3-3E57-B5C6-8B23-93FDE9E3B888}"/>
              </a:ext>
            </a:extLst>
          </p:cNvPr>
          <p:cNvSpPr>
            <a:spLocks noGrp="1"/>
          </p:cNvSpPr>
          <p:nvPr>
            <p:ph idx="1"/>
          </p:nvPr>
        </p:nvSpPr>
        <p:spPr>
          <a:xfrm>
            <a:off x="819694" y="223140"/>
            <a:ext cx="10653168" cy="6332963"/>
          </a:xfrm>
        </p:spPr>
        <p:txBody>
          <a:bodyPr numCol="1">
            <a:normAutofit fontScale="85000" lnSpcReduction="20000"/>
          </a:bodyPr>
          <a:lstStyle/>
          <a:p>
            <a:pPr marL="0" indent="0">
              <a:lnSpc>
                <a:spcPct val="100000"/>
              </a:lnSpc>
              <a:spcBef>
                <a:spcPts val="600"/>
              </a:spcBef>
              <a:spcAft>
                <a:spcPts val="600"/>
              </a:spcAft>
              <a:buNone/>
            </a:pPr>
            <a:r>
              <a:rPr lang="en-US" sz="3400" b="1" u="sng" dirty="0"/>
              <a:t>Employment and Labor Relations (cont.)</a:t>
            </a:r>
            <a:r>
              <a:rPr lang="en-US" sz="3400" b="1" dirty="0"/>
              <a:t>:</a:t>
            </a:r>
            <a:r>
              <a:rPr lang="en-US" sz="3400" dirty="0"/>
              <a:t>  </a:t>
            </a:r>
          </a:p>
          <a:p>
            <a:pPr>
              <a:lnSpc>
                <a:spcPct val="100000"/>
              </a:lnSpc>
              <a:spcBef>
                <a:spcPts val="600"/>
              </a:spcBef>
              <a:spcAft>
                <a:spcPts val="600"/>
              </a:spcAft>
            </a:pPr>
            <a:r>
              <a:rPr lang="en-US" sz="3400" u="sng" dirty="0">
                <a:solidFill>
                  <a:prstClr val="black"/>
                </a:solidFill>
              </a:rPr>
              <a:t>Compensation for Represented Employees</a:t>
            </a:r>
            <a:r>
              <a:rPr lang="en-US" sz="3400" dirty="0">
                <a:solidFill>
                  <a:prstClr val="black"/>
                </a:solidFill>
              </a:rPr>
              <a:t>:  As of the Closing, STCMC will pay wages to represented employees covered by the CBAs at the wage rates and pay scales contained in the CBAs, subject to good faith bargaining described above.</a:t>
            </a:r>
            <a:endParaRPr lang="en-US" sz="3400" dirty="0"/>
          </a:p>
          <a:p>
            <a:pPr>
              <a:lnSpc>
                <a:spcPct val="100000"/>
              </a:lnSpc>
              <a:spcBef>
                <a:spcPts val="0"/>
              </a:spcBef>
              <a:spcAft>
                <a:spcPts val="600"/>
              </a:spcAft>
            </a:pPr>
            <a:r>
              <a:rPr lang="en-US" sz="3400" u="sng" dirty="0"/>
              <a:t>Seniority</a:t>
            </a:r>
            <a:r>
              <a:rPr lang="en-US" sz="3400" dirty="0"/>
              <a:t>:  STCMC’s employees will receive years of service credit for seniority and employee benefits purposes equal to the years of service assigned by the District immediately before the Closing.</a:t>
            </a:r>
            <a:endParaRPr lang="en-US" sz="3400" u="sng" dirty="0"/>
          </a:p>
          <a:p>
            <a:pPr>
              <a:lnSpc>
                <a:spcPct val="100000"/>
              </a:lnSpc>
              <a:spcBef>
                <a:spcPts val="0"/>
              </a:spcBef>
              <a:spcAft>
                <a:spcPts val="600"/>
              </a:spcAft>
            </a:pPr>
            <a:r>
              <a:rPr lang="en-US" sz="3400" u="sng" dirty="0"/>
              <a:t>Paid Time Off (“PTO”)</a:t>
            </a:r>
            <a:r>
              <a:rPr lang="en-US" sz="3400" dirty="0"/>
              <a:t>:  STCMC allows employees to accrue PTO up to a maximum of 450 hours.  On the Closing, employees will roll over, and STCMC will recognize, PTO hours accrued while employed by the District up to 450 hours.  The District will pay out any employee’s accrued PTO above 450 hours as of the Closing. </a:t>
            </a:r>
          </a:p>
          <a:p>
            <a:pPr>
              <a:lnSpc>
                <a:spcPct val="100000"/>
              </a:lnSpc>
              <a:spcBef>
                <a:spcPts val="0"/>
              </a:spcBef>
              <a:spcAft>
                <a:spcPts val="600"/>
              </a:spcAft>
            </a:pPr>
            <a:r>
              <a:rPr lang="en-US" sz="3400" u="sng" dirty="0"/>
              <a:t>Sick Leave</a:t>
            </a:r>
            <a:r>
              <a:rPr lang="en-US" sz="3400" dirty="0"/>
              <a:t>:  On the Closing, employees will roll over, and STCMC will recognize, accumulated Extended Leave Bank and/or Annual Leave Bank earned while employed by the District</a:t>
            </a:r>
            <a:r>
              <a:rPr lang="en-US" sz="3100" dirty="0"/>
              <a:t>.</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413828AF-4C95-CB38-E27C-238DF7EA4F8B}"/>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58CD6526-3D3F-B9E9-3AD9-5F2EA0EEC1D7}"/>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The option to transfer ownership of the hospital at the end of the lease would be a requirement.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If they exercise the option, they would pay the District an extra $100 million. ($10 Million in today’s dollars) </a:t>
            </a:r>
          </a:p>
        </p:txBody>
      </p:sp>
    </p:spTree>
    <p:extLst>
      <p:ext uri="{BB962C8B-B14F-4D97-AF65-F5344CB8AC3E}">
        <p14:creationId xmlns:p14="http://schemas.microsoft.com/office/powerpoint/2010/main" val="4024508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3DEE7-36D4-9295-30FC-5A19E4FF84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0CCB7D-A808-2CB9-3445-7A45D0268B8C}"/>
              </a:ext>
            </a:extLst>
          </p:cNvPr>
          <p:cNvSpPr>
            <a:spLocks noGrp="1"/>
          </p:cNvSpPr>
          <p:nvPr>
            <p:ph idx="1"/>
          </p:nvPr>
        </p:nvSpPr>
        <p:spPr>
          <a:xfrm>
            <a:off x="819694" y="525643"/>
            <a:ext cx="10653168" cy="5806713"/>
          </a:xfrm>
        </p:spPr>
        <p:txBody>
          <a:bodyPr numCol="1">
            <a:normAutofit lnSpcReduction="10000"/>
          </a:bodyPr>
          <a:lstStyle/>
          <a:p>
            <a:pPr marL="0" indent="0">
              <a:lnSpc>
                <a:spcPct val="100000"/>
              </a:lnSpc>
              <a:spcBef>
                <a:spcPts val="600"/>
              </a:spcBef>
              <a:buNone/>
            </a:pPr>
            <a:r>
              <a:rPr lang="en-US" b="1" u="sng" dirty="0"/>
              <a:t>Benefit Plan Transition (Art. 6)</a:t>
            </a:r>
            <a:r>
              <a:rPr lang="en-US" b="1" dirty="0"/>
              <a:t>:</a:t>
            </a:r>
            <a:r>
              <a:rPr lang="en-US" dirty="0"/>
              <a:t>  </a:t>
            </a:r>
          </a:p>
          <a:p>
            <a:pPr>
              <a:lnSpc>
                <a:spcPct val="100000"/>
              </a:lnSpc>
              <a:spcBef>
                <a:spcPts val="600"/>
              </a:spcBef>
              <a:spcAft>
                <a:spcPts val="600"/>
              </a:spcAft>
            </a:pPr>
            <a:r>
              <a:rPr lang="en-US" dirty="0"/>
              <a:t>As of the Closing, STCMC will assume the District’s contracts for health/medical, dental, vision and other employee benefit programs with the then current providers, and employees will receive employee benefits and coverage under these programs.  Employees will transition to Sharp’s employee benefit programs (e.g., health/medical, dental, vision, etc.) as soon </a:t>
            </a:r>
            <a:r>
              <a:rPr lang="en-US"/>
              <a:t>as reasonably possible </a:t>
            </a:r>
            <a:r>
              <a:rPr lang="en-US" dirty="0"/>
              <a:t>but no later than January 1, 2028.</a:t>
            </a:r>
          </a:p>
          <a:p>
            <a:pPr>
              <a:lnSpc>
                <a:spcPct val="100000"/>
              </a:lnSpc>
              <a:spcBef>
                <a:spcPts val="600"/>
              </a:spcBef>
            </a:pPr>
            <a:r>
              <a:rPr lang="en-US" dirty="0"/>
              <a:t>As of the Closing Date, the District will “freeze” it’s existing employee retirement plans (i.e., the NSRP, MPP and Section 457(b) plan), which are “government” plans that can only be sponsored by governmental entities.  Not more than six (6) months after the Closing, STCMC will offer one or more qualified retirement plans in which the employees will be eligible to participate.</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EDE8EA05-25CD-2E98-12BA-1CA07A9B886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404081BE-4282-582C-AD2E-5B3ACAE23850}"/>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The option to transfer ownership of the hospital at the end of the lease would be a requirement.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If they exercise the option, they would pay the District an extra $100 million. ($10 Million in today’s dollars) </a:t>
            </a:r>
          </a:p>
        </p:txBody>
      </p:sp>
    </p:spTree>
    <p:extLst>
      <p:ext uri="{BB962C8B-B14F-4D97-AF65-F5344CB8AC3E}">
        <p14:creationId xmlns:p14="http://schemas.microsoft.com/office/powerpoint/2010/main" val="394985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9CFAF-58FE-63CE-DE13-BC045AE594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6BE7C0-221D-CA12-0386-BE17C4C7709C}"/>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Valuation (Art. 6):</a:t>
            </a:r>
            <a:r>
              <a:rPr lang="en-US" dirty="0"/>
              <a:t>  Article 6 also provides that, prior to the transfer of the District assets to STCMC and in accordance with the legal requirements of the Health &amp; Safety Code, the District will obtain a fair market value appraisal of the assets that are being transferred from an independent consultant with expertise in methods of appraisal and valuation.  The District has retained one of the leading firms in the country – VMG Health – to conduct the appraisal.  </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F5AF3E1D-8DE9-4C19-2524-A3E097A456CD}"/>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6132DEDB-5867-966E-1EFD-ED08FE2A2AFB}"/>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The option to transfer ownership of the hospital at the end of the lease would be a requirement.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If they exercise the option, they would pay the District an extra $100 million. ($10 Million in today’s dollars) </a:t>
            </a:r>
          </a:p>
        </p:txBody>
      </p:sp>
    </p:spTree>
    <p:extLst>
      <p:ext uri="{BB962C8B-B14F-4D97-AF65-F5344CB8AC3E}">
        <p14:creationId xmlns:p14="http://schemas.microsoft.com/office/powerpoint/2010/main" val="3970270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58A5-DFAA-B4C6-79CE-239CC19B76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8B47D-05DD-22D5-C782-97DB68125944}"/>
              </a:ext>
            </a:extLst>
          </p:cNvPr>
          <p:cNvSpPr>
            <a:spLocks noGrp="1"/>
          </p:cNvSpPr>
          <p:nvPr>
            <p:ph idx="1"/>
          </p:nvPr>
        </p:nvSpPr>
        <p:spPr>
          <a:xfrm>
            <a:off x="819694" y="525643"/>
            <a:ext cx="10653168" cy="5806713"/>
          </a:xfrm>
        </p:spPr>
        <p:txBody>
          <a:bodyPr numCol="1">
            <a:normAutofit fontScale="92500" lnSpcReduction="10000"/>
          </a:bodyPr>
          <a:lstStyle/>
          <a:p>
            <a:pPr marL="0" indent="0">
              <a:lnSpc>
                <a:spcPct val="100000"/>
              </a:lnSpc>
              <a:spcBef>
                <a:spcPts val="600"/>
              </a:spcBef>
              <a:buNone/>
            </a:pPr>
            <a:r>
              <a:rPr lang="en-US" b="1" u="sng" dirty="0"/>
              <a:t>Sharp and District Obligations (Art. 7 &amp; 8):</a:t>
            </a:r>
            <a:r>
              <a:rPr lang="en-US" b="1" dirty="0"/>
              <a:t>  </a:t>
            </a:r>
            <a:r>
              <a:rPr lang="en-US" dirty="0"/>
              <a:t>Articles 7 and 8 include a number of obligations and duties that Sharp, STCMC, and the District are required to perform to consummate the affiliation, which include delivery, execution, and certification of all the necessary documents, compliance with state regulations, voter approval, and certification of the representations, warranties, and disclosures.  </a:t>
            </a:r>
          </a:p>
          <a:p>
            <a:pPr marL="0" indent="0">
              <a:lnSpc>
                <a:spcPct val="100000"/>
              </a:lnSpc>
              <a:spcBef>
                <a:spcPts val="600"/>
              </a:spcBef>
              <a:buNone/>
            </a:pPr>
            <a:r>
              <a:rPr lang="en-US" b="1" u="sng" dirty="0"/>
              <a:t>Post-Closing Covenants (Art. 9):</a:t>
            </a:r>
            <a:r>
              <a:rPr lang="en-US" dirty="0"/>
              <a:t>  Article 9 provides important obligations of Sharp and STCMC after the transaction closes.  These include maintaining the hospital for the benefit of the community during the 30-year term of the lease, using the funds received from the District to support the hospital, to  acquire needed equipment, and making needed capital improvements.  During the first 5 years, Sharp will expend </a:t>
            </a:r>
            <a:r>
              <a:rPr lang="en-US" b="1" dirty="0"/>
              <a:t>at least $50 million </a:t>
            </a:r>
            <a:r>
              <a:rPr lang="en-US" dirty="0"/>
              <a:t>for maintenance, repairs, and routine capital expenditures at the hospital, and </a:t>
            </a:r>
            <a:r>
              <a:rPr lang="en-US" b="1" dirty="0"/>
              <a:t>an additional $50 million </a:t>
            </a:r>
            <a:r>
              <a:rPr lang="en-US" dirty="0"/>
              <a:t>for growth and support of health-related strategic investments in North San Diego County.  </a:t>
            </a:r>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71A562DF-F02C-225E-60AF-B11520E89AC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125BAD6F-3EA4-F34B-757D-2E22C043D80E}"/>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522857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24506-3720-60DA-A76D-C9D851E925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9E39EC-AA72-703B-02F6-D6B2B1756F3C}"/>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Post Closing Covenants (Art. 9):</a:t>
            </a:r>
            <a:r>
              <a:rPr lang="en-US" dirty="0"/>
              <a:t>  Article 9 also provides an important obligation of the District to devote a significant portion of the District’s property tax revenues to support the businesses and operations of the hospital and its health care related facilities, programs, and services.</a:t>
            </a:r>
          </a:p>
          <a:p>
            <a:pPr marL="0" indent="0">
              <a:lnSpc>
                <a:spcPct val="100000"/>
              </a:lnSpc>
              <a:spcBef>
                <a:spcPts val="600"/>
              </a:spcBef>
              <a:buNone/>
            </a:pPr>
            <a:r>
              <a:rPr lang="en-US" b="1" u="sng" dirty="0"/>
              <a:t>Biannual Meetings (Art. 9):</a:t>
            </a:r>
            <a:r>
              <a:rPr lang="en-US" b="1" dirty="0"/>
              <a:t>  </a:t>
            </a:r>
            <a:r>
              <a:rPr lang="en-US" dirty="0"/>
              <a:t>During the term of the lease, Sharp, STCMC, and the District will hold a public meeting every two (2) years to discuss each parties’ performance under the Lease, the use and operations of the hospital, and the parties’ respective activities.</a:t>
            </a:r>
          </a:p>
          <a:p>
            <a:pPr marL="0" indent="0">
              <a:lnSpc>
                <a:spcPct val="100000"/>
              </a:lnSpc>
              <a:spcBef>
                <a:spcPts val="600"/>
              </a:spcBef>
              <a:buNone/>
            </a:pPr>
            <a:r>
              <a:rPr lang="en-US" b="1" u="sng" dirty="0"/>
              <a:t>Termination Rights and Indemnifications (Art.11 &amp; 12)</a:t>
            </a:r>
            <a:r>
              <a:rPr lang="en-US" b="1" dirty="0"/>
              <a:t>:  </a:t>
            </a:r>
            <a:r>
              <a:rPr lang="en-US" dirty="0"/>
              <a:t>Articles 11 and 12 have a series of rights and obligations that relate to the ability of the parties to terminate the affiliation and the responsibility to indemnify the other party in the event of a breach of the agreements or any material misrepresentations.  </a:t>
            </a: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58C22CBB-3D23-84BC-BDE7-A02BF046EC4D}"/>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6A03C7E4-5CF3-3E96-F803-891CDF0A3D27}"/>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664087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95BA6-D609-71A5-7ED7-DB1CC62EFA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0133A-C072-244E-5966-139D8E261A06}"/>
              </a:ext>
            </a:extLst>
          </p:cNvPr>
          <p:cNvSpPr>
            <a:spLocks noGrp="1"/>
          </p:cNvSpPr>
          <p:nvPr>
            <p:ph idx="1"/>
          </p:nvPr>
        </p:nvSpPr>
        <p:spPr>
          <a:xfrm>
            <a:off x="819694" y="525643"/>
            <a:ext cx="10653168" cy="5806713"/>
          </a:xfrm>
        </p:spPr>
        <p:txBody>
          <a:bodyPr numCol="1">
            <a:normAutofit lnSpcReduction="10000"/>
          </a:bodyPr>
          <a:lstStyle/>
          <a:p>
            <a:pPr marL="0" indent="0">
              <a:lnSpc>
                <a:spcPct val="100000"/>
              </a:lnSpc>
              <a:spcBef>
                <a:spcPts val="600"/>
              </a:spcBef>
              <a:buNone/>
            </a:pPr>
            <a:r>
              <a:rPr lang="en-US" sz="3200" b="1" dirty="0"/>
              <a:t>                                        TRANSFER AGREEMENT</a:t>
            </a:r>
          </a:p>
          <a:p>
            <a:pPr marL="0" indent="0">
              <a:lnSpc>
                <a:spcPct val="100000"/>
              </a:lnSpc>
              <a:spcBef>
                <a:spcPts val="600"/>
              </a:spcBef>
              <a:buNone/>
            </a:pPr>
            <a:r>
              <a:rPr lang="en-US" dirty="0"/>
              <a:t>	</a:t>
            </a:r>
            <a:r>
              <a:rPr lang="en-US" sz="2400" i="1" dirty="0"/>
              <a:t>     Some of the provisions of the Affiliation Agreement are 	incorporated in 		        the Transfer Agreement and will not be repeated.</a:t>
            </a:r>
          </a:p>
          <a:p>
            <a:pPr marL="0" indent="0">
              <a:lnSpc>
                <a:spcPct val="100000"/>
              </a:lnSpc>
              <a:spcBef>
                <a:spcPts val="1200"/>
              </a:spcBef>
              <a:buNone/>
            </a:pPr>
            <a:r>
              <a:rPr lang="en-US" b="1" u="sng" dirty="0"/>
              <a:t>Transferring Assets (Art. 2):</a:t>
            </a:r>
            <a:r>
              <a:rPr lang="en-US" dirty="0"/>
              <a:t>  Except for specifically identified “Excluded Assets,” the District will convey, transfer, and assign to STCMC at closing, all of the right, title, and interest of the District in all properties (real and personal) and the assets and rights in the properties.  This includes all furniture, fixtures, machinery, medical equipment, and medical records held by the District that are part of the hospital and its related businesses.</a:t>
            </a:r>
          </a:p>
          <a:p>
            <a:pPr marL="0" indent="0">
              <a:lnSpc>
                <a:spcPct val="100000"/>
              </a:lnSpc>
              <a:spcBef>
                <a:spcPts val="600"/>
              </a:spcBef>
              <a:buNone/>
            </a:pPr>
            <a:r>
              <a:rPr lang="en-US" b="1" u="sng" dirty="0"/>
              <a:t>Assumed Contract, Inventory, Prepaids, Accounts Receivable (Art. 2):  </a:t>
            </a:r>
            <a:r>
              <a:rPr lang="en-US" dirty="0"/>
              <a:t>The transferring assets will include all of the hospital’s inventory, prepaids, accounts receivable, and bank accounts.</a:t>
            </a:r>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A8E19E8B-C605-C04C-DC41-C47AC093F74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283ECF6E-922C-AC5D-F9B4-93187A65D370}"/>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3570524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0574B-9E8F-DA11-901A-A96F264339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EE8AA-0E66-2E67-413F-20DD26D47E75}"/>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Use of Transferring Assets (Art. 2)</a:t>
            </a:r>
            <a:r>
              <a:rPr lang="en-US" b="1" dirty="0"/>
              <a:t>:</a:t>
            </a:r>
            <a:r>
              <a:rPr lang="en-US" dirty="0"/>
              <a:t>  STCMC shall use, operate, and maintain the transferring assets in accordance with the Health &amp; Safety Code provisions for the benefit of the present and future health care needs of the communities served by the District.</a:t>
            </a:r>
          </a:p>
          <a:p>
            <a:pPr marL="0" indent="0">
              <a:lnSpc>
                <a:spcPct val="100000"/>
              </a:lnSpc>
              <a:spcBef>
                <a:spcPts val="600"/>
              </a:spcBef>
              <a:buNone/>
            </a:pPr>
            <a:r>
              <a:rPr lang="en-US" b="1" u="sng" dirty="0"/>
              <a:t>Excluded Assets (Art. 2)</a:t>
            </a:r>
            <a:r>
              <a:rPr lang="en-US" b="1" dirty="0"/>
              <a:t>:  </a:t>
            </a:r>
            <a:r>
              <a:rPr lang="en-US" dirty="0"/>
              <a:t>The transferring assets shall not include the fee title to the District’s real property, certain listed bank accounts, proprietary District records, and the property tax revenues that will be retained by the District.</a:t>
            </a:r>
          </a:p>
          <a:p>
            <a:pPr marL="0" indent="0">
              <a:lnSpc>
                <a:spcPct val="100000"/>
              </a:lnSpc>
              <a:spcBef>
                <a:spcPts val="600"/>
              </a:spcBef>
              <a:buNone/>
            </a:pPr>
            <a:r>
              <a:rPr lang="en-US" b="1" u="sng" dirty="0"/>
              <a:t>Assumption of Liabilities (Art. 3)</a:t>
            </a:r>
            <a:r>
              <a:rPr lang="en-US" b="1" dirty="0"/>
              <a:t>:</a:t>
            </a:r>
            <a:r>
              <a:rPr lang="en-US" dirty="0"/>
              <a:t>  STCMC shall assume all the liabilities and obligations of the District under any assumed contracts, all accounts payable, and all obligations and liabilities related to STCMC’s operations and/or ownership of the hospital and other transferring assets. </a:t>
            </a:r>
            <a:endParaRPr lang="en-US" b="1" u="sng"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B7C806E5-3070-596B-F08E-5D859D349B4C}"/>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29D0DEA5-83C3-1E12-7C30-ACAA142B39C3}"/>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374153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AAF3F-7056-FDCD-031F-023D1B3330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8BB18D-6181-E632-A3CB-3B303480DC6D}"/>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Assignment of Contracts (Art. 4):</a:t>
            </a:r>
            <a:r>
              <a:rPr lang="en-US" dirty="0"/>
              <a:t>  Except for excluded assets, the District shall assign and transfer to STCMC the District’s right, title, and interest to all of its leases, rents, partnerships, and promissory notes. </a:t>
            </a:r>
          </a:p>
          <a:p>
            <a:pPr marL="0" indent="0">
              <a:lnSpc>
                <a:spcPct val="100000"/>
              </a:lnSpc>
              <a:spcBef>
                <a:spcPts val="600"/>
              </a:spcBef>
              <a:buNone/>
            </a:pPr>
            <a:r>
              <a:rPr lang="en-US" b="1" u="sng" dirty="0"/>
              <a:t>Surrender of Transferring Assets (Art. 7):</a:t>
            </a:r>
            <a:r>
              <a:rPr lang="en-US" dirty="0"/>
              <a:t>  On the expiration or earlier termination of the lease, STCMC shall surrender to the District any then-remaining transferring assets and any then-owned assets accumulated by STCMC during the term of the lease, including any medical records, accounts receivable, and any short-term and long-term debt of STCMC.</a:t>
            </a:r>
          </a:p>
          <a:p>
            <a:pPr marL="0" indent="0">
              <a:lnSpc>
                <a:spcPct val="100000"/>
              </a:lnSpc>
              <a:spcBef>
                <a:spcPts val="600"/>
              </a:spcBef>
              <a:buNone/>
            </a:pPr>
            <a:r>
              <a:rPr lang="en-US" b="1" u="sng" dirty="0"/>
              <a:t>District Assumption of Liabilities (Art. 7):</a:t>
            </a:r>
            <a:r>
              <a:rPr lang="en-US" dirty="0"/>
              <a:t>  On the expiration or earlier termination of the lease, the District shall assume all liabilities and obligations of STCMC related to any contracts and to operations of the hospital and its associated businesses. </a:t>
            </a:r>
            <a:endParaRPr lang="en-US" b="1" u="sng"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5FA90DEA-EE92-48C7-6C1B-CB3CFC844502}"/>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2EA2A7E3-1234-FEAA-5FC6-7C483A932C0D}"/>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854689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3C5FC-55BE-440E-6A6A-F6553D306D7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15CB61-982D-82EA-396C-48D52C64259A}"/>
              </a:ext>
            </a:extLst>
          </p:cNvPr>
          <p:cNvSpPr>
            <a:spLocks noGrp="1"/>
          </p:cNvSpPr>
          <p:nvPr>
            <p:ph idx="1"/>
          </p:nvPr>
        </p:nvSpPr>
        <p:spPr>
          <a:xfrm>
            <a:off x="819694" y="525643"/>
            <a:ext cx="10653168" cy="5806713"/>
          </a:xfrm>
        </p:spPr>
        <p:txBody>
          <a:bodyPr numCol="1">
            <a:normAutofit lnSpcReduction="10000"/>
          </a:bodyPr>
          <a:lstStyle/>
          <a:p>
            <a:pPr marL="0" indent="0">
              <a:lnSpc>
                <a:spcPct val="100000"/>
              </a:lnSpc>
              <a:spcBef>
                <a:spcPts val="600"/>
              </a:spcBef>
              <a:buNone/>
            </a:pPr>
            <a:r>
              <a:rPr lang="en-US" sz="3200" b="1" dirty="0"/>
              <a:t>                                        LEASE AGREEMENT</a:t>
            </a:r>
          </a:p>
          <a:p>
            <a:pPr marL="0" indent="0">
              <a:lnSpc>
                <a:spcPct val="100000"/>
              </a:lnSpc>
              <a:spcBef>
                <a:spcPts val="600"/>
              </a:spcBef>
              <a:buNone/>
            </a:pPr>
            <a:r>
              <a:rPr lang="en-US" dirty="0"/>
              <a:t>	     </a:t>
            </a:r>
            <a:r>
              <a:rPr lang="en-US" sz="2400" i="1" dirty="0"/>
              <a:t>Some of the provisions of the Affiliation Agreement are 	incorporated in 			 the Lease Agreement and will not be repeated.</a:t>
            </a:r>
          </a:p>
          <a:p>
            <a:pPr marL="0" indent="0">
              <a:lnSpc>
                <a:spcPct val="100000"/>
              </a:lnSpc>
              <a:spcBef>
                <a:spcPts val="600"/>
              </a:spcBef>
              <a:buNone/>
            </a:pPr>
            <a:r>
              <a:rPr lang="en-US" b="1" u="sng" dirty="0"/>
              <a:t>Rent and Other Payments (Art. 2):</a:t>
            </a:r>
            <a:r>
              <a:rPr lang="en-US" dirty="0"/>
              <a:t>  Because this is a Lease with a nonprofit corporation, STCMC (“Tenant”) will pay a ceremonial amount of rent of $1 per month, $360 up front.  STCMC will also be responsible to pay all real, personal, and property taxes and assessments and all the utilities costs related to the hospital campus (“the Leased Premises”).</a:t>
            </a:r>
          </a:p>
          <a:p>
            <a:pPr marL="0" indent="0">
              <a:lnSpc>
                <a:spcPct val="100000"/>
              </a:lnSpc>
              <a:spcBef>
                <a:spcPts val="600"/>
              </a:spcBef>
              <a:buNone/>
            </a:pPr>
            <a:r>
              <a:rPr lang="en-US" b="1" u="sng" dirty="0"/>
              <a:t>Use Maintenance, and Improvements (Art. 3):</a:t>
            </a:r>
            <a:r>
              <a:rPr lang="en-US" dirty="0"/>
              <a:t>  The Leased Premises </a:t>
            </a:r>
            <a:r>
              <a:rPr lang="en-US" b="1" dirty="0"/>
              <a:t>must</a:t>
            </a:r>
            <a:r>
              <a:rPr lang="en-US" dirty="0"/>
              <a:t> be used by Tenant for the purpose of operating and maintaining the hospital as a general acute care hospital. </a:t>
            </a:r>
          </a:p>
          <a:p>
            <a:pPr marL="0" indent="0">
              <a:lnSpc>
                <a:spcPct val="100000"/>
              </a:lnSpc>
              <a:spcBef>
                <a:spcPts val="600"/>
              </a:spcBef>
              <a:buNone/>
            </a:pPr>
            <a:r>
              <a:rPr lang="en-US" b="1" u="sng" dirty="0"/>
              <a:t>Compliance with All Laws (Art. 3):</a:t>
            </a:r>
            <a:r>
              <a:rPr lang="en-US" b="1" dirty="0"/>
              <a:t>  </a:t>
            </a:r>
            <a:r>
              <a:rPr lang="en-US" dirty="0"/>
              <a:t>Tenant shall also comply will all laws and government regulations now and in the future.</a:t>
            </a:r>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4232C767-592B-73F3-9264-14FC7AF81A8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350FD394-AE94-17EC-44B7-4DCF5CD5FF51}"/>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817957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CA73E-17BF-164A-C18B-6D721BFBE0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E90F47-7D3B-179A-34C4-06E06DFC3525}"/>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Insurance (Art. 4):</a:t>
            </a:r>
            <a:r>
              <a:rPr lang="en-US" dirty="0"/>
              <a:t>  Tenant shall also, at Tenant’s sole cost and expense, maintain liability, property damage, professional liability, malpractice and workers’ compensation insurance, which shall be subject to review on an annual basis by the District (“Landlord”). </a:t>
            </a:r>
          </a:p>
          <a:p>
            <a:pPr marL="0" indent="0">
              <a:lnSpc>
                <a:spcPct val="100000"/>
              </a:lnSpc>
              <a:spcBef>
                <a:spcPts val="600"/>
              </a:spcBef>
              <a:buNone/>
            </a:pPr>
            <a:r>
              <a:rPr lang="en-US" b="1" u="sng" dirty="0"/>
              <a:t>Default (Art. 8):</a:t>
            </a:r>
            <a:r>
              <a:rPr lang="en-US" dirty="0"/>
              <a:t>  Article 8 describes a series of events of defaults by Tenant that include abandonment and the failure to perform the numerous covenants and obligations required pursuant to the terms and conditions of the affiliation agreements.</a:t>
            </a:r>
          </a:p>
          <a:p>
            <a:pPr marL="0" indent="0">
              <a:lnSpc>
                <a:spcPct val="100000"/>
              </a:lnSpc>
              <a:spcBef>
                <a:spcPts val="600"/>
              </a:spcBef>
              <a:buNone/>
            </a:pPr>
            <a:r>
              <a:rPr lang="en-US" b="1" u="sng" dirty="0"/>
              <a:t>Remedies (Art. 8):</a:t>
            </a:r>
            <a:r>
              <a:rPr lang="en-US" b="1" dirty="0"/>
              <a:t> </a:t>
            </a:r>
            <a:r>
              <a:rPr lang="en-US" dirty="0"/>
              <a:t> Article 8 also provides that, after an event of default and an opportunity to cure, a number of remedies will be available to the Landlord, which include the right to terminate the lease.  The Tenant also has remedies in the event that Landlord defaults or breaches its representations, which include specific performance or injunctive relief.</a:t>
            </a:r>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7599CC29-1148-B859-95C9-9F2EE114B900}"/>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91447C89-451A-3710-43DD-5E25C460E6E3}"/>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4187990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a lease agreement with a pen and glasses&#10;&#10;Description automatically generated">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9306" r="19306"/>
          <a:stretch>
            <a:fillRect/>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5370286" cy="1019174"/>
          </a:xfrm>
        </p:spPr>
        <p:txBody>
          <a:bodyPr>
            <a:normAutofit fontScale="90000"/>
          </a:bodyPr>
          <a:lstStyle/>
          <a:p>
            <a:r>
              <a:rPr lang="en-US" dirty="0"/>
              <a:t>Transaction Overview</a:t>
            </a:r>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725714" y="1567544"/>
            <a:ext cx="5617936" cy="4633232"/>
          </a:xfrm>
        </p:spPr>
        <p:txBody>
          <a:bodyPr>
            <a:normAutofit/>
          </a:bodyPr>
          <a:lstStyle/>
          <a:p>
            <a:pPr marL="0" indent="0">
              <a:buNone/>
            </a:pPr>
            <a:r>
              <a:rPr lang="en-US" dirty="0"/>
              <a:t>The affiliation of Tri-City Healthcare District with SharpHealthCare is the culmination of an extensive negotiation process.  If approved by the Board and voters of the District, it will create a public-private partnership between a public community hospital and the resources of a nationally recognized state-of-the-art, non-profit healthcare system.</a:t>
            </a:r>
          </a:p>
          <a:p>
            <a:pPr marL="0" indent="0">
              <a:buNone/>
            </a:pPr>
            <a:endParaRPr lang="en-US" dirty="0"/>
          </a:p>
          <a:p>
            <a:endParaRPr lang="en-US" dirty="0"/>
          </a:p>
        </p:txBody>
      </p:sp>
    </p:spTree>
    <p:extLst>
      <p:ext uri="{BB962C8B-B14F-4D97-AF65-F5344CB8AC3E}">
        <p14:creationId xmlns:p14="http://schemas.microsoft.com/office/powerpoint/2010/main" val="278084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0CCAB-9522-05FD-C6E7-0B79262BC7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FBBD4-45B7-6225-21B5-4D2194CC551C}"/>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Continuous Operation (Art. 14):</a:t>
            </a:r>
            <a:r>
              <a:rPr lang="en-US" dirty="0"/>
              <a:t>  During the 30-year lease term, Tenant is required to continuously operate the hospital as </a:t>
            </a:r>
            <a:r>
              <a:rPr lang="en-US" b="1" dirty="0"/>
              <a:t>a community hospital and related health care facility and maximize the availability of quality health care services to the community</a:t>
            </a:r>
            <a:r>
              <a:rPr lang="en-US" dirty="0"/>
              <a:t>. </a:t>
            </a:r>
          </a:p>
          <a:p>
            <a:pPr marL="0" indent="0">
              <a:lnSpc>
                <a:spcPct val="100000"/>
              </a:lnSpc>
              <a:spcBef>
                <a:spcPts val="600"/>
              </a:spcBef>
              <a:buNone/>
            </a:pPr>
            <a:r>
              <a:rPr lang="en-US" b="1" u="sng" dirty="0"/>
              <a:t>Assignment and Subletting (Art. 14):</a:t>
            </a:r>
            <a:r>
              <a:rPr lang="en-US" dirty="0"/>
              <a:t>  Article 14 also addresses the rights of Tenant to assign or sublet the Leased Premises and the requirements of Tenant to transfer its interest only to a “Qualified Health Operator” that is organized and operates as a nonprofit organization.</a:t>
            </a:r>
          </a:p>
          <a:p>
            <a:pPr marL="0" indent="0">
              <a:lnSpc>
                <a:spcPct val="100000"/>
              </a:lnSpc>
              <a:spcBef>
                <a:spcPts val="600"/>
              </a:spcBef>
              <a:buNone/>
            </a:pPr>
            <a:r>
              <a:rPr lang="en-US" b="1" u="sng" dirty="0"/>
              <a:t>Landlord’s Use of the Hospital (Art. 14):</a:t>
            </a:r>
            <a:r>
              <a:rPr lang="en-US" b="1" dirty="0"/>
              <a:t> </a:t>
            </a:r>
            <a:r>
              <a:rPr lang="en-US" dirty="0"/>
              <a:t> The District will be provided with office space on the hospital campus to conduct the District’s business and will have the right to use the hospital conference facilities for regular and special District Board meetings.</a:t>
            </a:r>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E7FFDE08-21AB-4699-F37D-46CC87DEC787}"/>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F87C65F7-66EA-30EF-2B5F-F7D17D0877D1}"/>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747435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B742-1AC7-3A6D-EEA2-F61F6993B6D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D3D89A-25F3-BC8E-18C2-6FFBFC918981}"/>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Seismic Updates (Art. 14):</a:t>
            </a:r>
            <a:r>
              <a:rPr lang="en-US" dirty="0"/>
              <a:t>  Tenant will commit sufficient capital to achieve seismic compliance for the maintenance of </a:t>
            </a:r>
            <a:r>
              <a:rPr lang="en-US" b="1" dirty="0"/>
              <a:t>a minimum of 175 </a:t>
            </a:r>
            <a:r>
              <a:rPr lang="en-US" dirty="0"/>
              <a:t>licensed hospital beds at the hospital, which will not be conditioned on whether the parties are able to realize a successful general obligation bond measure. </a:t>
            </a:r>
          </a:p>
          <a:p>
            <a:pPr marL="0" indent="0">
              <a:lnSpc>
                <a:spcPct val="100000"/>
              </a:lnSpc>
              <a:spcBef>
                <a:spcPts val="600"/>
              </a:spcBef>
              <a:buNone/>
            </a:pPr>
            <a:r>
              <a:rPr lang="en-US" b="1" u="sng" dirty="0"/>
              <a:t>Facility Report and Master Site Plan (Art. 14):</a:t>
            </a:r>
            <a:r>
              <a:rPr lang="en-US" dirty="0"/>
              <a:t>  Tenant will annually provide the District with a “State of Facilities Report” and will periodically update the District on the hospital’s master site plan. </a:t>
            </a:r>
          </a:p>
          <a:p>
            <a:pPr marL="0" indent="0">
              <a:lnSpc>
                <a:spcPct val="100000"/>
              </a:lnSpc>
              <a:spcBef>
                <a:spcPts val="600"/>
              </a:spcBef>
              <a:buNone/>
            </a:pPr>
            <a:r>
              <a:rPr lang="en-US" b="1" u="sng" dirty="0"/>
              <a:t>License, Accreditations, and Medicare/Medi-Cal (Art. 14): </a:t>
            </a:r>
            <a:r>
              <a:rPr lang="en-US" dirty="0"/>
              <a:t> Tenant shall continuously maintain valid licenses and obtain the necessary accreditations to operate the hospital and shall participate in the Medicare and Medi-Cal programs in a non-discriminatory manner. </a:t>
            </a:r>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BCBEF1ED-8BBB-1954-F60A-A797795A1563}"/>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8303802C-B158-2543-A2E7-B4B25F15201E}"/>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084567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DD4C-B5B1-79A0-B284-ABEE09ABAB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6D0BDB-65AD-E3E1-8BE8-426E51A28DA5}"/>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Core Services (Art. 14):</a:t>
            </a:r>
            <a:r>
              <a:rPr lang="en-US" dirty="0"/>
              <a:t>  During the lease term, the Tenant shall not </a:t>
            </a:r>
            <a:r>
              <a:rPr lang="en-US" b="1" dirty="0"/>
              <a:t>terminate or materially reduce </a:t>
            </a:r>
            <a:r>
              <a:rPr lang="en-US" dirty="0"/>
              <a:t>the existing core services at the hospital without the District’s consent, which consent cannot be unreasonably withheld.</a:t>
            </a:r>
            <a:r>
              <a:rPr lang="en-US" b="1" u="sng" dirty="0"/>
              <a:t> </a:t>
            </a:r>
            <a:r>
              <a:rPr lang="en-US" dirty="0"/>
              <a:t> </a:t>
            </a:r>
          </a:p>
          <a:p>
            <a:pPr marL="0" indent="0">
              <a:lnSpc>
                <a:spcPct val="100000"/>
              </a:lnSpc>
              <a:spcBef>
                <a:spcPts val="600"/>
              </a:spcBef>
              <a:buNone/>
            </a:pPr>
            <a:r>
              <a:rPr lang="en-US" b="1" u="sng" dirty="0"/>
              <a:t>Dispute Resolution (Art. 15):</a:t>
            </a:r>
            <a:r>
              <a:rPr lang="en-US" dirty="0"/>
              <a:t>  The Lease provides a dispute resolution process for the parties to resolve controversies, disputes, and breaches arising from or related to the lease.  This includes a mediation process and the ability of the parties bring a court action if they are unable to resolve the dispute. </a:t>
            </a:r>
            <a:r>
              <a:rPr lang="en-US" b="1" u="sng" dirty="0"/>
              <a:t> </a:t>
            </a:r>
            <a:r>
              <a:rPr lang="en-US" dirty="0"/>
              <a:t> </a:t>
            </a:r>
          </a:p>
          <a:p>
            <a:pPr marL="0" indent="0">
              <a:lnSpc>
                <a:spcPct val="100000"/>
              </a:lnSpc>
              <a:spcBef>
                <a:spcPts val="600"/>
              </a:spcBef>
              <a:buNone/>
            </a:pPr>
            <a:r>
              <a:rPr lang="en-US" b="1" u="sng" dirty="0"/>
              <a:t>Covenant Not to Compete (Art. 15):</a:t>
            </a:r>
            <a:r>
              <a:rPr lang="en-US" b="1" dirty="0"/>
              <a:t>  </a:t>
            </a:r>
            <a:r>
              <a:rPr lang="en-US" dirty="0"/>
              <a:t>Article 15 also contains a covenant that, during the term of the lease, the District will not directly or indirectly own, lease, manage, or operate a general acute care hospital within the District’s geographic boundaries. </a:t>
            </a:r>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A313A2A7-E99C-9D5F-3BC2-0F6AB086DCE4}"/>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D8C36311-4B3A-28B5-C0D8-0ADF60AC1A3C}"/>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4161380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B108-310D-F49D-F7F9-FCF1C155543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9F23D-9DC2-CD2C-21A6-C755BB20A883}"/>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endParaRPr lang="en-US" b="1" u="sng" dirty="0"/>
          </a:p>
          <a:p>
            <a:pPr marL="0" indent="0">
              <a:lnSpc>
                <a:spcPct val="100000"/>
              </a:lnSpc>
              <a:spcBef>
                <a:spcPts val="600"/>
              </a:spcBef>
              <a:buNone/>
            </a:pPr>
            <a:endParaRPr lang="en-US" b="1" u="sng" dirty="0"/>
          </a:p>
          <a:p>
            <a:pPr marL="0" indent="0">
              <a:lnSpc>
                <a:spcPct val="100000"/>
              </a:lnSpc>
              <a:spcBef>
                <a:spcPts val="600"/>
              </a:spcBef>
              <a:buNone/>
            </a:pPr>
            <a:r>
              <a:rPr lang="en-US" dirty="0"/>
              <a:t>        </a:t>
            </a:r>
            <a:r>
              <a:rPr lang="en-US" sz="4800" b="1" u="sng" dirty="0">
                <a:solidFill>
                  <a:srgbClr val="C00000"/>
                </a:solidFill>
              </a:rPr>
              <a:t>Public Comments</a:t>
            </a:r>
            <a:r>
              <a:rPr lang="en-US" sz="4400" dirty="0">
                <a:solidFill>
                  <a:srgbClr val="002060"/>
                </a:solidFill>
              </a:rPr>
              <a:t>  </a:t>
            </a:r>
          </a:p>
          <a:p>
            <a:pPr marL="0" indent="0">
              <a:lnSpc>
                <a:spcPct val="100000"/>
              </a:lnSpc>
              <a:spcBef>
                <a:spcPts val="600"/>
              </a:spcBef>
              <a:buNone/>
            </a:pPr>
            <a:r>
              <a:rPr lang="en-US" sz="4400" dirty="0">
                <a:solidFill>
                  <a:srgbClr val="002060"/>
                </a:solidFill>
              </a:rPr>
              <a:t>     </a:t>
            </a:r>
            <a:r>
              <a:rPr lang="en-US" sz="3600" dirty="0"/>
              <a:t>Visit www.tricitymed.org to learn more </a:t>
            </a:r>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b="1"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a:p>
            <a:pPr marL="0" indent="0">
              <a:lnSpc>
                <a:spcPct val="100000"/>
              </a:lnSpc>
              <a:spcBef>
                <a:spcPts val="600"/>
              </a:spcBef>
              <a:buNone/>
            </a:pPr>
            <a:endParaRPr lang="en-US" sz="3200" dirty="0"/>
          </a:p>
        </p:txBody>
      </p:sp>
      <p:sp>
        <p:nvSpPr>
          <p:cNvPr id="4" name="Title 1">
            <a:extLst>
              <a:ext uri="{FF2B5EF4-FFF2-40B4-BE49-F238E27FC236}">
                <a16:creationId xmlns:a16="http://schemas.microsoft.com/office/drawing/2014/main" id="{A8AF5A42-6106-C6DD-54CD-228E9AB230E1}"/>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43844A97-2F92-67A1-EBFC-C2877610D914}"/>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78935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up of a lease agreement with a pen and glasses&#10;&#10;Description automatically generated">
            <a:extLst>
              <a:ext uri="{FF2B5EF4-FFF2-40B4-BE49-F238E27FC236}">
                <a16:creationId xmlns:a16="http://schemas.microsoft.com/office/drawing/2014/main" id="{D9A1ABE4-A650-3AD5-DD76-D71C72723C04}"/>
              </a:ext>
            </a:extLst>
          </p:cNvPr>
          <p:cNvPicPr>
            <a:picLocks noGrp="1" noChangeAspect="1"/>
          </p:cNvPicPr>
          <p:nvPr>
            <p:ph type="pic" sz="quarter" idx="13"/>
          </p:nvPr>
        </p:nvPicPr>
        <p:blipFill>
          <a:blip r:embed="rId3"/>
          <a:srcRect l="19306" r="19306"/>
          <a:stretch>
            <a:fillRect/>
          </a:stretch>
        </p:blipFill>
        <p:spPr/>
      </p:pic>
      <p:sp>
        <p:nvSpPr>
          <p:cNvPr id="2" name="Title 1">
            <a:extLst>
              <a:ext uri="{FF2B5EF4-FFF2-40B4-BE49-F238E27FC236}">
                <a16:creationId xmlns:a16="http://schemas.microsoft.com/office/drawing/2014/main" id="{4F1EA6E3-AF68-D5C8-E88F-BF3625E60993}"/>
              </a:ext>
            </a:extLst>
          </p:cNvPr>
          <p:cNvSpPr>
            <a:spLocks noGrp="1"/>
          </p:cNvSpPr>
          <p:nvPr>
            <p:ph type="title" idx="4294967295"/>
          </p:nvPr>
        </p:nvSpPr>
        <p:spPr>
          <a:xfrm>
            <a:off x="725714" y="363085"/>
            <a:ext cx="5370286" cy="1019174"/>
          </a:xfrm>
        </p:spPr>
        <p:txBody>
          <a:bodyPr>
            <a:normAutofit fontScale="90000"/>
          </a:bodyPr>
          <a:lstStyle/>
          <a:p>
            <a:r>
              <a:rPr lang="en-US" dirty="0"/>
              <a:t>Transaction Overview </a:t>
            </a:r>
            <a:r>
              <a:rPr lang="en-US" sz="4000" dirty="0"/>
              <a:t>(Continued)</a:t>
            </a:r>
            <a:endParaRPr lang="en-US" dirty="0"/>
          </a:p>
        </p:txBody>
      </p:sp>
      <p:sp>
        <p:nvSpPr>
          <p:cNvPr id="3" name="Content Placeholder 2">
            <a:extLst>
              <a:ext uri="{FF2B5EF4-FFF2-40B4-BE49-F238E27FC236}">
                <a16:creationId xmlns:a16="http://schemas.microsoft.com/office/drawing/2014/main" id="{CF7D07DC-E7D2-A0F1-5A64-83E16E05A540}"/>
              </a:ext>
            </a:extLst>
          </p:cNvPr>
          <p:cNvSpPr>
            <a:spLocks noGrp="1"/>
          </p:cNvSpPr>
          <p:nvPr>
            <p:ph idx="4294967295"/>
          </p:nvPr>
        </p:nvSpPr>
        <p:spPr>
          <a:xfrm>
            <a:off x="725714" y="1567544"/>
            <a:ext cx="5617936" cy="4633232"/>
          </a:xfrm>
        </p:spPr>
        <p:txBody>
          <a:bodyPr>
            <a:normAutofit/>
          </a:bodyPr>
          <a:lstStyle/>
          <a:p>
            <a:pPr marL="0" indent="0">
              <a:buNone/>
            </a:pPr>
            <a:r>
              <a:rPr lang="en-US" dirty="0"/>
              <a:t>The affiliation documents consist of separate Affiliation, Transfer, and Lease Agreements, all of which are available for review on the District’s website </a:t>
            </a:r>
            <a:r>
              <a:rPr lang="en-US" dirty="0">
                <a:hlinkClick r:id="rId4"/>
              </a:rPr>
              <a:t>www.tricitymed.org</a:t>
            </a:r>
            <a:r>
              <a:rPr lang="en-US" dirty="0"/>
              <a:t>.  If the Board approves the affiliation documents, a measure will be placed on the ballot at a future election and will be subject to voter approval.  A summary of the affiliation documents follows:</a:t>
            </a:r>
          </a:p>
          <a:p>
            <a:endParaRPr lang="en-US" dirty="0"/>
          </a:p>
        </p:txBody>
      </p:sp>
    </p:spTree>
    <p:extLst>
      <p:ext uri="{BB962C8B-B14F-4D97-AF65-F5344CB8AC3E}">
        <p14:creationId xmlns:p14="http://schemas.microsoft.com/office/powerpoint/2010/main" val="183025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9B08C-2E26-FED2-EA49-4142AC3F4FA9}"/>
              </a:ext>
            </a:extLst>
          </p:cNvPr>
          <p:cNvSpPr>
            <a:spLocks noGrp="1"/>
          </p:cNvSpPr>
          <p:nvPr>
            <p:ph idx="1"/>
          </p:nvPr>
        </p:nvSpPr>
        <p:spPr>
          <a:xfrm>
            <a:off x="558801" y="190500"/>
            <a:ext cx="10236200" cy="6236697"/>
          </a:xfrm>
        </p:spPr>
        <p:txBody>
          <a:bodyPr numCol="1">
            <a:normAutofit fontScale="92500" lnSpcReduction="20000"/>
          </a:bodyPr>
          <a:lstStyle/>
          <a:p>
            <a:pPr marL="0" indent="0">
              <a:lnSpc>
                <a:spcPct val="100000"/>
              </a:lnSpc>
              <a:spcBef>
                <a:spcPts val="600"/>
              </a:spcBef>
              <a:buNone/>
            </a:pPr>
            <a:endParaRPr lang="en-US" b="1" u="sng" dirty="0"/>
          </a:p>
          <a:p>
            <a:pPr marL="0" indent="0">
              <a:lnSpc>
                <a:spcPct val="100000"/>
              </a:lnSpc>
              <a:spcBef>
                <a:spcPts val="600"/>
              </a:spcBef>
              <a:buNone/>
            </a:pPr>
            <a:endParaRPr lang="en-US" b="1" u="sng" dirty="0"/>
          </a:p>
          <a:p>
            <a:pPr marL="0" indent="0">
              <a:lnSpc>
                <a:spcPct val="100000"/>
              </a:lnSpc>
              <a:spcBef>
                <a:spcPts val="600"/>
              </a:spcBef>
              <a:buNone/>
            </a:pPr>
            <a:r>
              <a:rPr lang="en-US" b="1" u="sng" dirty="0"/>
              <a:t>PARTIES</a:t>
            </a:r>
            <a:r>
              <a:rPr lang="en-US" b="1" dirty="0"/>
              <a:t>:  </a:t>
            </a:r>
            <a:r>
              <a:rPr lang="en-US" dirty="0"/>
              <a:t>The parties are the Tri-City Healthcare District (“District”), Sharp HealthCare, a California nonprofit public benefit corporation (“Sharp”), and Tri-City Medical Center Corporation, a California nonprofit public benefit corporation (“STCMC”) and a wholly-owned subsidiary corporation of Sharp.  </a:t>
            </a:r>
          </a:p>
          <a:p>
            <a:pPr marL="0" indent="0">
              <a:lnSpc>
                <a:spcPct val="100000"/>
              </a:lnSpc>
              <a:spcBef>
                <a:spcPts val="600"/>
              </a:spcBef>
              <a:buNone/>
            </a:pPr>
            <a:r>
              <a:rPr lang="en-US" b="1" u="sng" dirty="0"/>
              <a:t>PURPOSE:</a:t>
            </a:r>
            <a:r>
              <a:rPr lang="en-US" dirty="0"/>
              <a:t>  The purpose of the affiliation is to enhance the provision of high quality, efficient, and affordable healthcare services for the communities served by the District and the continuation of Sharp’s mission to provide comprehensive integrated healthcare to better serve the general public residing in the communities served by Sharp.</a:t>
            </a:r>
          </a:p>
          <a:p>
            <a:pPr marL="0" indent="0">
              <a:lnSpc>
                <a:spcPct val="100000"/>
              </a:lnSpc>
              <a:spcBef>
                <a:spcPts val="600"/>
              </a:spcBef>
              <a:buNone/>
            </a:pPr>
            <a:r>
              <a:rPr lang="en-US" b="1" u="sng" dirty="0"/>
              <a:t>NAME</a:t>
            </a:r>
            <a:r>
              <a:rPr lang="en-US" b="1" dirty="0"/>
              <a:t>:</a:t>
            </a:r>
            <a:r>
              <a:rPr lang="en-US" dirty="0"/>
              <a:t>  The initial name of the hospital will be Sharp Tri-City Medical Center.   </a:t>
            </a:r>
          </a:p>
          <a:p>
            <a:pPr marL="0" indent="0">
              <a:lnSpc>
                <a:spcPct val="100000"/>
              </a:lnSpc>
              <a:spcBef>
                <a:spcPts val="600"/>
              </a:spcBef>
              <a:buNone/>
            </a:pPr>
            <a:r>
              <a:rPr lang="en-US" b="1" u="sng" dirty="0"/>
              <a:t>STRUCTURE (Art. 2):</a:t>
            </a:r>
            <a:r>
              <a:rPr lang="en-US" dirty="0"/>
              <a:t>  The affiliation is structured in a manner consistent with the requirements of Sections 32121 and 32126 of the California Health and Safety Code and is very similar to the Sharp Grossmont Hospital affiliation and lease that has been in existence for over 30 years.</a:t>
            </a:r>
          </a:p>
          <a:p>
            <a:pPr marL="0" indent="0">
              <a:lnSpc>
                <a:spcPct val="100000"/>
              </a:lnSpc>
              <a:spcBef>
                <a:spcPts val="600"/>
              </a:spcBef>
              <a:buNone/>
            </a:pPr>
            <a:endParaRPr lang="en-US" dirty="0"/>
          </a:p>
          <a:p>
            <a:pPr marL="0" indent="0">
              <a:lnSpc>
                <a:spcPct val="100000"/>
              </a:lnSpc>
              <a:spcBef>
                <a:spcPts val="600"/>
              </a:spcBef>
              <a:buNone/>
            </a:pPr>
            <a:endParaRPr lang="en-US" b="1" u="sng" dirty="0"/>
          </a:p>
          <a:p>
            <a:pPr marL="0" indent="0">
              <a:lnSpc>
                <a:spcPct val="100000"/>
              </a:lnSpc>
              <a:spcBef>
                <a:spcPts val="600"/>
              </a:spcBef>
              <a:buNone/>
            </a:pPr>
            <a:endParaRPr lang="en-US" b="1" u="sng"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F893708C-7A0F-B8F8-67D2-949FD3548366}"/>
              </a:ext>
            </a:extLst>
          </p:cNvPr>
          <p:cNvSpPr txBox="1">
            <a:spLocks/>
          </p:cNvSpPr>
          <p:nvPr/>
        </p:nvSpPr>
        <p:spPr>
          <a:xfrm>
            <a:off x="558800" y="190500"/>
            <a:ext cx="10914062" cy="118110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a:t>                           </a:t>
            </a:r>
            <a:r>
              <a:rPr lang="en-US" sz="3200" dirty="0"/>
              <a:t>AFFILIATION AGREEMENT</a:t>
            </a:r>
          </a:p>
          <a:p>
            <a:r>
              <a:rPr lang="en-US" sz="3200" dirty="0"/>
              <a:t>                                                   (Recitals)</a:t>
            </a:r>
          </a:p>
          <a:p>
            <a:r>
              <a:rPr lang="en-US" sz="3200" dirty="0"/>
              <a:t>				</a:t>
            </a:r>
          </a:p>
        </p:txBody>
      </p:sp>
      <p:sp>
        <p:nvSpPr>
          <p:cNvPr id="6" name="Content Placeholder 2">
            <a:extLst>
              <a:ext uri="{FF2B5EF4-FFF2-40B4-BE49-F238E27FC236}">
                <a16:creationId xmlns:a16="http://schemas.microsoft.com/office/drawing/2014/main" id="{5F249AF3-EB3C-7D3E-FEE0-007FF074E2BB}"/>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34997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9B08C-2E26-FED2-EA49-4142AC3F4FA9}"/>
              </a:ext>
            </a:extLst>
          </p:cNvPr>
          <p:cNvSpPr>
            <a:spLocks noGrp="1"/>
          </p:cNvSpPr>
          <p:nvPr>
            <p:ph idx="1"/>
          </p:nvPr>
        </p:nvSpPr>
        <p:spPr>
          <a:xfrm>
            <a:off x="819694" y="444500"/>
            <a:ext cx="10329862" cy="5854700"/>
          </a:xfrm>
        </p:spPr>
        <p:txBody>
          <a:bodyPr numCol="1">
            <a:normAutofit lnSpcReduction="10000"/>
          </a:bodyPr>
          <a:lstStyle/>
          <a:p>
            <a:pPr marL="0" indent="0">
              <a:lnSpc>
                <a:spcPct val="100000"/>
              </a:lnSpc>
              <a:spcBef>
                <a:spcPts val="600"/>
              </a:spcBef>
              <a:buNone/>
            </a:pPr>
            <a:r>
              <a:rPr lang="en-US" b="1" u="sng" dirty="0"/>
              <a:t>LEASE:</a:t>
            </a:r>
            <a:r>
              <a:rPr lang="en-US" dirty="0"/>
              <a:t>  The District will lease to STCMC, </a:t>
            </a:r>
            <a:r>
              <a:rPr lang="en-US" b="1" dirty="0"/>
              <a:t>all</a:t>
            </a:r>
            <a:r>
              <a:rPr lang="en-US" dirty="0"/>
              <a:t> of the District-owned properties and facilities, including the hospital campus, the Medical Office Building, and the Wellness Center property in Carlsbad, California.</a:t>
            </a:r>
            <a:endParaRPr lang="en-US" b="1" u="sng" dirty="0"/>
          </a:p>
          <a:p>
            <a:pPr marL="0" indent="0">
              <a:lnSpc>
                <a:spcPct val="100000"/>
              </a:lnSpc>
              <a:spcBef>
                <a:spcPts val="600"/>
              </a:spcBef>
              <a:buNone/>
            </a:pPr>
            <a:r>
              <a:rPr lang="en-US" b="1" u="sng" dirty="0"/>
              <a:t>TERM</a:t>
            </a:r>
            <a:r>
              <a:rPr lang="en-US" b="1" dirty="0"/>
              <a:t>:  </a:t>
            </a:r>
            <a:r>
              <a:rPr lang="en-US" dirty="0"/>
              <a:t>The term of the lease shall be for 30-years and shall begin only after voter approval and the certification of the election, at which time the hospital and all related businesses will be operated by STCMC.</a:t>
            </a:r>
          </a:p>
          <a:p>
            <a:pPr marL="0" indent="0">
              <a:lnSpc>
                <a:spcPct val="100000"/>
              </a:lnSpc>
              <a:spcBef>
                <a:spcPts val="600"/>
              </a:spcBef>
              <a:buNone/>
            </a:pPr>
            <a:r>
              <a:rPr lang="en-US" b="1" u="sng" dirty="0"/>
              <a:t>TRANSFER</a:t>
            </a:r>
            <a:r>
              <a:rPr lang="en-US" b="1" u="sng" dirty="0">
                <a:sym typeface="Wingdings" panose="05000000000000000000" pitchFamily="2" charset="2"/>
              </a:rPr>
              <a:t> (Art. 2):</a:t>
            </a:r>
            <a:r>
              <a:rPr lang="en-US" b="1" dirty="0"/>
              <a:t>  </a:t>
            </a:r>
            <a:r>
              <a:rPr lang="en-US" dirty="0"/>
              <a:t> With limited exceptions during the term of the 30-year lease, the District will transfer </a:t>
            </a:r>
            <a:r>
              <a:rPr lang="en-US" b="1" dirty="0"/>
              <a:t>all</a:t>
            </a:r>
            <a:r>
              <a:rPr lang="en-US" dirty="0"/>
              <a:t> of the District assets to STCMC, including all of the real property, personal property, equipment, and all of the rights and obligations of the District under all contracts to which the District is a party or otherwise bound, pursuant to the terms of the </a:t>
            </a:r>
            <a:r>
              <a:rPr lang="en-US" b="1" dirty="0"/>
              <a:t>Transfer Agreement</a:t>
            </a:r>
            <a:r>
              <a:rPr lang="en-US" dirty="0"/>
              <a:t>. </a:t>
            </a:r>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F893708C-7A0F-B8F8-67D2-949FD3548366}"/>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5F249AF3-EB3C-7D3E-FEE0-007FF074E2BB}"/>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84160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D5DFE-A783-69C9-4E9E-B6242016FE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0B5F5-C279-15D8-BF8E-0955403E2E82}"/>
              </a:ext>
            </a:extLst>
          </p:cNvPr>
          <p:cNvSpPr>
            <a:spLocks noGrp="1"/>
          </p:cNvSpPr>
          <p:nvPr>
            <p:ph idx="1"/>
          </p:nvPr>
        </p:nvSpPr>
        <p:spPr>
          <a:xfrm>
            <a:off x="819694" y="525643"/>
            <a:ext cx="10653168" cy="5806713"/>
          </a:xfrm>
        </p:spPr>
        <p:txBody>
          <a:bodyPr numCol="1">
            <a:normAutofit fontScale="92500" lnSpcReduction="10000"/>
          </a:bodyPr>
          <a:lstStyle/>
          <a:p>
            <a:pPr marL="0" indent="0">
              <a:lnSpc>
                <a:spcPct val="100000"/>
              </a:lnSpc>
              <a:spcBef>
                <a:spcPts val="600"/>
              </a:spcBef>
              <a:buNone/>
            </a:pPr>
            <a:r>
              <a:rPr lang="en-US" b="1" u="sng" dirty="0"/>
              <a:t>Assumption of Liabilities (Art. 2):</a:t>
            </a:r>
            <a:r>
              <a:rPr lang="en-US" dirty="0"/>
              <a:t>  In consideration for the transfer (with limited exceptions), STCMC shall </a:t>
            </a:r>
            <a:r>
              <a:rPr lang="en-US" b="1" dirty="0"/>
              <a:t>assume all </a:t>
            </a:r>
            <a:r>
              <a:rPr lang="en-US" dirty="0"/>
              <a:t>of the District liabilities including all contractual obligations, accounts payable, obligations related to the employees transferred to STCMC, the outstanding balance of the HUD loan, and the $30 million Distressed Hospital Loan that the District has with the State. </a:t>
            </a:r>
            <a:endParaRPr lang="en-US" b="1" u="sng" dirty="0"/>
          </a:p>
          <a:p>
            <a:pPr marL="0" indent="0">
              <a:lnSpc>
                <a:spcPct val="100000"/>
              </a:lnSpc>
              <a:spcBef>
                <a:spcPts val="600"/>
              </a:spcBef>
              <a:buNone/>
            </a:pPr>
            <a:r>
              <a:rPr lang="en-US" b="1" u="sng" dirty="0"/>
              <a:t>Hospital Governance (Art. 2) </a:t>
            </a:r>
            <a:r>
              <a:rPr lang="en-US" b="1" dirty="0"/>
              <a:t>:  </a:t>
            </a:r>
            <a:r>
              <a:rPr lang="en-US" dirty="0"/>
              <a:t>STCMC will be governed by a 15-member Board of Directors, who will be responsible for the operations of the hospital. Five (5) of the members will be designated by the District Board and will be subject to approval of Sharp.  Up to three (3) of the STCMC directors may be members of the District Board.  This is similar to the Grossmont Hospital Corporation Board that operates Sharp Grossmont Hospital.  All other members of the Board shall be appointed by Sharp, other than </a:t>
            </a:r>
            <a:r>
              <a:rPr lang="en-US" i="1" dirty="0"/>
              <a:t>ex officio </a:t>
            </a:r>
            <a:r>
              <a:rPr lang="en-US" dirty="0"/>
              <a:t>members.  All District Board member designees shall not receive any compensation from STCMC for serving on the Board.</a:t>
            </a:r>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BFC38ECC-C8DA-155C-AC38-8C1AE65F6A4D}"/>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1B15F3B0-6565-9CF8-65E2-F6F89FFE65D9}"/>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7806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27DAE-151E-FFD7-5DA0-285309F5B4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7DB92C-0886-5FF7-6B5F-706F33194495}"/>
              </a:ext>
            </a:extLst>
          </p:cNvPr>
          <p:cNvSpPr>
            <a:spLocks noGrp="1"/>
          </p:cNvSpPr>
          <p:nvPr>
            <p:ph idx="1"/>
          </p:nvPr>
        </p:nvSpPr>
        <p:spPr>
          <a:xfrm>
            <a:off x="819694" y="525643"/>
            <a:ext cx="10653168" cy="5806713"/>
          </a:xfrm>
        </p:spPr>
        <p:txBody>
          <a:bodyPr numCol="1">
            <a:normAutofit fontScale="92500"/>
          </a:bodyPr>
          <a:lstStyle/>
          <a:p>
            <a:pPr marL="0" indent="0">
              <a:lnSpc>
                <a:spcPct val="100000"/>
              </a:lnSpc>
              <a:spcBef>
                <a:spcPts val="600"/>
              </a:spcBef>
              <a:buNone/>
            </a:pPr>
            <a:r>
              <a:rPr lang="en-US" b="1" u="sng" dirty="0"/>
              <a:t>TCMC FOUNDATION (Art. 2):</a:t>
            </a:r>
            <a:r>
              <a:rPr lang="en-US" dirty="0"/>
              <a:t>  The current Tri-City Medical Center Foundation (“TCMC Foundation”) will continue as a tax-exempt organization operating for the benefit and in support of the hospital and the related missions of the TCMC Foundation and STCMC.  At closing, oversight of the TCMC Foundation shall be transferred to STCMC and STCMC shall become the sole member of the TCMC Foundation.  The TCMC Foundation Board members will continue in their role and service with the TCMC Foundation.   </a:t>
            </a:r>
          </a:p>
          <a:p>
            <a:pPr marL="0" indent="0">
              <a:lnSpc>
                <a:spcPct val="100000"/>
              </a:lnSpc>
              <a:spcBef>
                <a:spcPts val="600"/>
              </a:spcBef>
              <a:buNone/>
            </a:pPr>
            <a:endParaRPr lang="en-US" b="1" u="sng" dirty="0"/>
          </a:p>
          <a:p>
            <a:pPr marL="0" indent="0">
              <a:lnSpc>
                <a:spcPct val="100000"/>
              </a:lnSpc>
              <a:spcBef>
                <a:spcPts val="600"/>
              </a:spcBef>
              <a:buNone/>
            </a:pPr>
            <a:r>
              <a:rPr lang="en-US" b="1" u="sng" dirty="0"/>
              <a:t>Representations and Warranties (Art. 4 &amp; 5):</a:t>
            </a:r>
            <a:r>
              <a:rPr lang="en-US" dirty="0"/>
              <a:t>  Articles 4 and 5 contain a series of representations and warranties made by both Sharp and the District, which include:  Nonprofit status of Sharp and STCMC, legal authorization for all of the parties to enter into the affiliation agreements, the accuracy of all of the parties’ financial statements, disclosure of pending litigation matters, and compliance with all applicable laws.</a:t>
            </a:r>
            <a:r>
              <a:rPr lang="en-US" b="1" dirty="0"/>
              <a:t> </a:t>
            </a: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B08E2C6A-7F01-C2FC-C438-6A6F5D39A1D5}"/>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20ACBC3F-76B1-D355-5F73-BAADC0D62C0F}"/>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314099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76996-2121-80AC-0E0A-EA417D137A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F90CF4-2583-20F4-4024-780EFF734F94}"/>
              </a:ext>
            </a:extLst>
          </p:cNvPr>
          <p:cNvSpPr>
            <a:spLocks noGrp="1"/>
          </p:cNvSpPr>
          <p:nvPr>
            <p:ph idx="1"/>
          </p:nvPr>
        </p:nvSpPr>
        <p:spPr>
          <a:xfrm>
            <a:off x="819694" y="525643"/>
            <a:ext cx="10653168" cy="5806713"/>
          </a:xfrm>
        </p:spPr>
        <p:txBody>
          <a:bodyPr numCol="1">
            <a:normAutofit/>
          </a:bodyPr>
          <a:lstStyle/>
          <a:p>
            <a:pPr marL="0" indent="0">
              <a:lnSpc>
                <a:spcPct val="100000"/>
              </a:lnSpc>
              <a:spcBef>
                <a:spcPts val="600"/>
              </a:spcBef>
              <a:buNone/>
            </a:pPr>
            <a:r>
              <a:rPr lang="en-US" b="1" u="sng" dirty="0"/>
              <a:t>Representatives and Warranties (Cont.):</a:t>
            </a:r>
            <a:r>
              <a:rPr lang="en-US" dirty="0"/>
              <a:t>  The District also makes a series of disclosure warranties in Article 5 which include:  the District’s knowledge of compliance with federal and state healthcare laws, timely filing of reports and returns, no defaults related to contracts, compliance with HIPAA, environmental matters, insurance, labor relations, medical staff matters, budgets, master plans, and potential matters that could affect the future operations of the hospital.</a:t>
            </a:r>
          </a:p>
          <a:p>
            <a:pPr marL="0" indent="0">
              <a:lnSpc>
                <a:spcPct val="100000"/>
              </a:lnSpc>
              <a:spcBef>
                <a:spcPts val="600"/>
              </a:spcBef>
              <a:buNone/>
            </a:pPr>
            <a:r>
              <a:rPr lang="en-US" b="1" u="sng" dirty="0"/>
              <a:t>Pre-Closing (Art. 6):</a:t>
            </a:r>
            <a:r>
              <a:rPr lang="en-US" dirty="0"/>
              <a:t>  Article 6 contains a number of pre-closing covenants related to the District’s compliance with California laws including requirements to hold public meetings, actions to approve the STCMC Board members, approval of the transaction agreements, and placing the Affiliation, Transfer, and Lease Agreements on the ballot for voter approval.</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D3B7A323-822C-B7F7-9E31-1E23B8D0C8EE}"/>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040723AC-C00C-C547-2509-8C6BE77322AE}"/>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1751503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B7EA9-6C42-D3B1-DD2D-40BBA0937BF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87FF9-5BEE-D795-CF9E-E915DC6E33DB}"/>
              </a:ext>
            </a:extLst>
          </p:cNvPr>
          <p:cNvSpPr>
            <a:spLocks noGrp="1"/>
          </p:cNvSpPr>
          <p:nvPr>
            <p:ph idx="1"/>
          </p:nvPr>
        </p:nvSpPr>
        <p:spPr>
          <a:xfrm>
            <a:off x="819693" y="281667"/>
            <a:ext cx="10875917" cy="6274437"/>
          </a:xfrm>
        </p:spPr>
        <p:txBody>
          <a:bodyPr numCol="1">
            <a:normAutofit fontScale="25000" lnSpcReduction="20000"/>
          </a:bodyPr>
          <a:lstStyle/>
          <a:p>
            <a:pPr marL="0" indent="0">
              <a:lnSpc>
                <a:spcPct val="100000"/>
              </a:lnSpc>
              <a:spcBef>
                <a:spcPts val="600"/>
              </a:spcBef>
              <a:spcAft>
                <a:spcPts val="600"/>
              </a:spcAft>
              <a:buNone/>
            </a:pPr>
            <a:r>
              <a:rPr lang="en-US" sz="10400" b="1" u="sng" dirty="0"/>
              <a:t>Employment and Labor Relations (Art. 6):</a:t>
            </a:r>
            <a:r>
              <a:rPr lang="en-US" sz="10400" dirty="0"/>
              <a:t>  Article 6 also contains the covenants related to employment and labor relations:</a:t>
            </a:r>
          </a:p>
          <a:p>
            <a:pPr>
              <a:lnSpc>
                <a:spcPct val="100000"/>
              </a:lnSpc>
              <a:spcBef>
                <a:spcPts val="0"/>
              </a:spcBef>
              <a:spcAft>
                <a:spcPts val="600"/>
              </a:spcAft>
              <a:buClr>
                <a:schemeClr val="tx1"/>
              </a:buClr>
            </a:pPr>
            <a:r>
              <a:rPr lang="en-US" sz="10400" u="sng" dirty="0"/>
              <a:t>Hired Employees</a:t>
            </a:r>
            <a:r>
              <a:rPr lang="en-US" sz="10400" dirty="0"/>
              <a:t>:  STCMC will employ all employees of the District and its related businesses in good standing on the closing of the affiliation (“Closing”), subject to each employee’s completion of Sharp’s on-boarding processes</a:t>
            </a:r>
            <a:r>
              <a:rPr lang="en-US" sz="9600" dirty="0"/>
              <a:t>.</a:t>
            </a:r>
          </a:p>
          <a:p>
            <a:pPr>
              <a:lnSpc>
                <a:spcPct val="100000"/>
              </a:lnSpc>
              <a:spcBef>
                <a:spcPts val="600"/>
              </a:spcBef>
              <a:spcAft>
                <a:spcPts val="600"/>
              </a:spcAft>
              <a:buClr>
                <a:schemeClr val="tx1"/>
              </a:buClr>
            </a:pPr>
            <a:r>
              <a:rPr lang="en-US" sz="10400" u="sng" dirty="0"/>
              <a:t>Initial Compensation</a:t>
            </a:r>
            <a:r>
              <a:rPr lang="en-US" sz="10400" dirty="0"/>
              <a:t>:  STCMC will pay wages to employees not covered by collective bargaining agreements (CBAs) at the District’s wage rates and pay scales existing as of the Closing, subject to the healthcare minimum wage law.  </a:t>
            </a:r>
          </a:p>
          <a:p>
            <a:pPr>
              <a:lnSpc>
                <a:spcPct val="100000"/>
              </a:lnSpc>
              <a:spcBef>
                <a:spcPts val="600"/>
              </a:spcBef>
              <a:spcAft>
                <a:spcPts val="600"/>
              </a:spcAft>
              <a:buClr>
                <a:schemeClr val="tx1"/>
              </a:buClr>
            </a:pPr>
            <a:r>
              <a:rPr lang="en-US" sz="10400" u="sng" dirty="0"/>
              <a:t>Compensation Adjustment</a:t>
            </a:r>
            <a:r>
              <a:rPr lang="en-US" sz="10400" dirty="0"/>
              <a:t>:  Within two (2) years after the Closing, the employees not covered by CBAs will transition to wage rates and pay scales comparable to the wage rates and pay scales of Sharp’s other non-unionized employees in similar positions and with similar years of experience.</a:t>
            </a:r>
          </a:p>
          <a:p>
            <a:pPr>
              <a:lnSpc>
                <a:spcPct val="100000"/>
              </a:lnSpc>
              <a:spcBef>
                <a:spcPts val="600"/>
              </a:spcBef>
              <a:buClr>
                <a:schemeClr val="tx1"/>
              </a:buClr>
            </a:pPr>
            <a:r>
              <a:rPr lang="en-US" sz="10400" u="sng" dirty="0"/>
              <a:t>Labor Unions</a:t>
            </a:r>
            <a:r>
              <a:rPr lang="en-US" sz="10400" dirty="0"/>
              <a:t>:  STCMC will recognize the District’s labor unions representing the existing employee bargaining units and will bargain in good faith with the labor unions concerning the terms and conditions of employment under the existing CBAs.</a:t>
            </a:r>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dirty="0"/>
          </a:p>
          <a:p>
            <a:pPr marL="0" indent="0">
              <a:lnSpc>
                <a:spcPct val="100000"/>
              </a:lnSpc>
              <a:spcBef>
                <a:spcPts val="600"/>
              </a:spcBef>
              <a:buNone/>
            </a:pPr>
            <a:endParaRPr lang="en-US" b="1" dirty="0"/>
          </a:p>
        </p:txBody>
      </p:sp>
      <p:sp>
        <p:nvSpPr>
          <p:cNvPr id="4" name="Title 1">
            <a:extLst>
              <a:ext uri="{FF2B5EF4-FFF2-40B4-BE49-F238E27FC236}">
                <a16:creationId xmlns:a16="http://schemas.microsoft.com/office/drawing/2014/main" id="{6FDAE819-063F-4341-F2DB-003B1FBEAC27}"/>
              </a:ext>
            </a:extLst>
          </p:cNvPr>
          <p:cNvSpPr txBox="1">
            <a:spLocks/>
          </p:cNvSpPr>
          <p:nvPr/>
        </p:nvSpPr>
        <p:spPr>
          <a:xfrm flipV="1">
            <a:off x="496389" y="281667"/>
            <a:ext cx="10976473"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6" name="Content Placeholder 2">
            <a:extLst>
              <a:ext uri="{FF2B5EF4-FFF2-40B4-BE49-F238E27FC236}">
                <a16:creationId xmlns:a16="http://schemas.microsoft.com/office/drawing/2014/main" id="{87F70952-6D2E-184E-E23B-0D5118AD55AD}"/>
              </a:ext>
            </a:extLst>
          </p:cNvPr>
          <p:cNvSpPr txBox="1">
            <a:spLocks/>
          </p:cNvSpPr>
          <p:nvPr/>
        </p:nvSpPr>
        <p:spPr>
          <a:xfrm>
            <a:off x="11841480" y="6556104"/>
            <a:ext cx="45719" cy="264793"/>
          </a:xfrm>
          <a:prstGeom prst="rect">
            <a:avLst/>
          </a:prstGeom>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2400" b="1" dirty="0">
                <a:solidFill>
                  <a:schemeClr val="bg1"/>
                </a:solidFill>
              </a:rPr>
              <a:t>The option to transfer ownership of the hospital at the end of the lease would be a requirement.</a:t>
            </a:r>
          </a:p>
          <a:p>
            <a:pPr lvl="1">
              <a:lnSpc>
                <a:spcPct val="100000"/>
              </a:lnSpc>
            </a:pPr>
            <a:r>
              <a:rPr lang="en-US" dirty="0">
                <a:solidFill>
                  <a:schemeClr val="bg1"/>
                </a:solidFill>
              </a:rPr>
              <a:t>If they exercise the option, they would pay the District an extra $100 million. ($10 Million in today’s dollars) </a:t>
            </a:r>
          </a:p>
        </p:txBody>
      </p:sp>
    </p:spTree>
    <p:extLst>
      <p:ext uri="{BB962C8B-B14F-4D97-AF65-F5344CB8AC3E}">
        <p14:creationId xmlns:p14="http://schemas.microsoft.com/office/powerpoint/2010/main" val="2870529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14981</TotalTime>
  <Words>3995</Words>
  <Application>Microsoft Office PowerPoint</Application>
  <PresentationFormat>Widescreen</PresentationFormat>
  <Paragraphs>201</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Roboto</vt:lpstr>
      <vt:lpstr>Times New Roman</vt:lpstr>
      <vt:lpstr>Wingdings</vt:lpstr>
      <vt:lpstr>Office Theme</vt:lpstr>
      <vt:lpstr>PowerPoint Presentation</vt:lpstr>
      <vt:lpstr>Transaction Overview</vt:lpstr>
      <vt:lpstr>Transaction Overview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Potential Hospital Operation Options</dc:title>
  <dc:creator>Tara Bravo Mulally</dc:creator>
  <cp:lastModifiedBy>Dr. Gene Ma</cp:lastModifiedBy>
  <cp:revision>78</cp:revision>
  <cp:lastPrinted>2024-08-01T19:08:42Z</cp:lastPrinted>
  <dcterms:created xsi:type="dcterms:W3CDTF">2024-03-05T17:49:13Z</dcterms:created>
  <dcterms:modified xsi:type="dcterms:W3CDTF">2025-10-30T18:19:52Z</dcterms:modified>
</cp:coreProperties>
</file>