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4"/>
  </p:sldMasterIdLst>
  <p:notesMasterIdLst>
    <p:notesMasterId r:id="rId11"/>
  </p:notesMasterIdLst>
  <p:sldIdLst>
    <p:sldId id="2422" r:id="rId5"/>
    <p:sldId id="5033" r:id="rId6"/>
    <p:sldId id="5041" r:id="rId7"/>
    <p:sldId id="1996" r:id="rId8"/>
    <p:sldId id="4955" r:id="rId9"/>
    <p:sldId id="5032" r:id="rId10"/>
  </p:sldIdLst>
  <p:sldSz cx="10058400" cy="7772400"/>
  <p:notesSz cx="6858000" cy="91440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52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17E721-9DCD-738B-60CB-030D1D3E288C}" name="Nina Leutz" initials="NL" userId="S::nleutz@juniperadvisory.com::4f5c2a4e-1fac-49ea-80aa-7e35bd56d7c0" providerId="AD"/>
  <p188:author id="{DADA3143-6ADE-99FD-3386-1FF91E4173ED}" name="Casey Webb" initials="CW" userId="S::cwebb@juniperadvisory.com::e07e9786-2384-47be-8866-af110bfbbe3f" providerId="AD"/>
  <p188:author id="{6706AD7B-42BC-868B-52CE-3A49981BF605}" name="Ansley Geary" initials="AG" userId="S::ageary@juniperadvisory.com::35fe4227-d16a-409d-a55b-9d0d5cedeb88" providerId="AD"/>
  <p188:author id="{076785DC-C267-A263-0B1D-97F5A0F0B716}" name="Alexander Norton" initials="" userId="S::anorton@juniperadvisory.com::1b706358-e4a0-4f87-b6c1-f0d27d5603ea" providerId="AD"/>
  <p188:author id="{7212CAFB-1A2A-8D83-55C2-328F6B088866}" name="Alexander Norton" initials="AN" userId="Alexander Norto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650B"/>
    <a:srgbClr val="003656"/>
    <a:srgbClr val="BFBFBF"/>
    <a:srgbClr val="698692"/>
    <a:srgbClr val="C2C2C2"/>
    <a:srgbClr val="924D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81E68D-AF81-6744-B07C-A3D72363E13A}" v="32" dt="2025-11-05T20:24:08.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27" autoAdjust="0"/>
    <p:restoredTop sz="94609" autoAdjust="0"/>
  </p:normalViewPr>
  <p:slideViewPr>
    <p:cSldViewPr snapToGrid="0">
      <p:cViewPr varScale="1">
        <p:scale>
          <a:sx n="67" d="100"/>
          <a:sy n="67" d="100"/>
        </p:scale>
        <p:origin x="1878" y="66"/>
      </p:cViewPr>
      <p:guideLst>
        <p:guide orient="horz" pos="912"/>
        <p:guide pos="52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5F1A3F-3647-4843-90D3-AF5265182AC9}" type="datetimeFigureOut">
              <a:rPr lang="en-US" smtClean="0"/>
              <a:t>11/6/2025</a:t>
            </a:fld>
            <a:endParaRPr lang="en-US"/>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89FE5-E16C-4E1C-83D4-9F20B05E86AE}" type="slidenum">
              <a:rPr lang="en-US" smtClean="0"/>
              <a:t>‹#›</a:t>
            </a:fld>
            <a:endParaRPr lang="en-US"/>
          </a:p>
        </p:txBody>
      </p:sp>
    </p:spTree>
    <p:extLst>
      <p:ext uri="{BB962C8B-B14F-4D97-AF65-F5344CB8AC3E}">
        <p14:creationId xmlns:p14="http://schemas.microsoft.com/office/powerpoint/2010/main" val="1845956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F89FE5-E16C-4E1C-83D4-9F20B05E86AE}" type="slidenum">
              <a:rPr lang="en-US" smtClean="0"/>
              <a:t>1</a:t>
            </a:fld>
            <a:endParaRPr lang="en-US"/>
          </a:p>
        </p:txBody>
      </p:sp>
    </p:spTree>
    <p:extLst>
      <p:ext uri="{BB962C8B-B14F-4D97-AF65-F5344CB8AC3E}">
        <p14:creationId xmlns:p14="http://schemas.microsoft.com/office/powerpoint/2010/main" val="617807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defTabSz="883874">
              <a:defRPr/>
            </a:pPr>
            <a:fld id="{4625FCEF-8B6D-4788-BA72-BA117E6E67F4}" type="datetime1">
              <a:rPr lang="en-US" sz="1200">
                <a:solidFill>
                  <a:srgbClr val="000000"/>
                </a:solidFill>
              </a:rPr>
              <a:pPr defTabSz="883874">
                <a:defRPr/>
              </a:pPr>
              <a:t>11/6/2025</a:t>
            </a:fld>
            <a:endParaRPr lang="en-US" sz="1200">
              <a:solidFill>
                <a:srgbClr val="000000"/>
              </a:solidFill>
            </a:endParaRPr>
          </a:p>
        </p:txBody>
      </p:sp>
    </p:spTree>
    <p:extLst>
      <p:ext uri="{BB962C8B-B14F-4D97-AF65-F5344CB8AC3E}">
        <p14:creationId xmlns:p14="http://schemas.microsoft.com/office/powerpoint/2010/main" val="1669457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BF89FE5-E16C-4E1C-83D4-9F20B05E86AE}" type="slidenum">
              <a:rPr lang="en-US" smtClean="0"/>
              <a:t>5</a:t>
            </a:fld>
            <a:endParaRPr lang="en-US"/>
          </a:p>
        </p:txBody>
      </p:sp>
    </p:spTree>
    <p:extLst>
      <p:ext uri="{BB962C8B-B14F-4D97-AF65-F5344CB8AC3E}">
        <p14:creationId xmlns:p14="http://schemas.microsoft.com/office/powerpoint/2010/main" val="395511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en-US"/>
          </a:p>
        </p:txBody>
      </p:sp>
      <p:sp>
        <p:nvSpPr>
          <p:cNvPr id="5" name="Date Placeholder 4"/>
          <p:cNvSpPr>
            <a:spLocks noGrp="1"/>
          </p:cNvSpPr>
          <p:nvPr>
            <p:ph type="dt" idx="10"/>
          </p:nvPr>
        </p:nvSpPr>
        <p:spPr/>
        <p:txBody>
          <a:bodyPr/>
          <a:lstStyle/>
          <a:p>
            <a:pPr defTabSz="883874">
              <a:defRPr/>
            </a:pPr>
            <a:fld id="{99F06632-F1FD-4828-9968-9051FAC57F07}" type="datetime1">
              <a:rPr lang="en-US" sz="1200">
                <a:solidFill>
                  <a:srgbClr val="000000"/>
                </a:solidFill>
              </a:rPr>
              <a:pPr defTabSz="883874">
                <a:defRPr/>
              </a:pPr>
              <a:t>11/6/2025</a:t>
            </a:fld>
            <a:endParaRPr lang="en-US" sz="1200">
              <a:solidFill>
                <a:srgbClr val="000000"/>
              </a:solidFill>
            </a:endParaRPr>
          </a:p>
        </p:txBody>
      </p:sp>
    </p:spTree>
    <p:extLst>
      <p:ext uri="{BB962C8B-B14F-4D97-AF65-F5344CB8AC3E}">
        <p14:creationId xmlns:p14="http://schemas.microsoft.com/office/powerpoint/2010/main" val="829841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_Slide">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A9141193-8136-BD71-5067-F12D2AAF268B}"/>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12" name="Do not remove" hidden="1">
            <a:extLst>
              <a:ext uri="{FF2B5EF4-FFF2-40B4-BE49-F238E27FC236}">
                <a16:creationId xmlns:a16="http://schemas.microsoft.com/office/drawing/2014/main" id="{858ADC30-1DAA-F22D-6600-EF3AF873AA6D}"/>
              </a:ext>
            </a:extLst>
          </p:cNvPr>
          <p:cNvSpPr/>
          <p:nvPr>
            <p:custDataLst>
              <p:tags r:id="rId1"/>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5" name="Group 14">
            <a:extLst>
              <a:ext uri="{FF2B5EF4-FFF2-40B4-BE49-F238E27FC236}">
                <a16:creationId xmlns:a16="http://schemas.microsoft.com/office/drawing/2014/main" id="{DD260A03-DDB2-4D32-F51A-939DC1A267AA}"/>
              </a:ext>
            </a:extLst>
          </p:cNvPr>
          <p:cNvGrpSpPr/>
          <p:nvPr/>
        </p:nvGrpSpPr>
        <p:grpSpPr>
          <a:xfrm>
            <a:off x="740570" y="6160696"/>
            <a:ext cx="2778311" cy="1101058"/>
            <a:chOff x="740569" y="6160696"/>
            <a:chExt cx="2778311" cy="1101058"/>
          </a:xfrm>
        </p:grpSpPr>
        <p:pic>
          <p:nvPicPr>
            <p:cNvPr id="10" name="Picture 3"/>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1" name="Rectangle 10"/>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sp>
        <p:nvSpPr>
          <p:cNvPr id="7" name="Picture Placeholder 6">
            <a:extLst>
              <a:ext uri="{FF2B5EF4-FFF2-40B4-BE49-F238E27FC236}">
                <a16:creationId xmlns:a16="http://schemas.microsoft.com/office/drawing/2014/main" id="{D53902A3-C1AB-0532-8B8A-2B36D3CCFACD}"/>
              </a:ext>
            </a:extLst>
          </p:cNvPr>
          <p:cNvSpPr>
            <a:spLocks noGrp="1" noChangeAspect="1"/>
          </p:cNvSpPr>
          <p:nvPr>
            <p:ph type="pic" sz="quarter" idx="14" hasCustomPrompt="1"/>
          </p:nvPr>
        </p:nvSpPr>
        <p:spPr>
          <a:xfrm>
            <a:off x="800100" y="1173778"/>
            <a:ext cx="2508786" cy="2505455"/>
          </a:xfrm>
          <a:prstGeom prst="rect">
            <a:avLst/>
          </a:prstGeom>
          <a:ln>
            <a:noFill/>
          </a:ln>
        </p:spPr>
        <p:txBody>
          <a:bodyPr anchor="ctr"/>
          <a:lstStyle>
            <a:lvl1pPr marL="0" indent="0" algn="ctr">
              <a:buFont typeface="Arial" panose="020B0604020202020204" pitchFamily="34" charset="0"/>
              <a:buNone/>
              <a:defRPr sz="1553">
                <a:solidFill>
                  <a:srgbClr val="FF0000"/>
                </a:solidFill>
              </a:defRPr>
            </a:lvl1pPr>
          </a:lstStyle>
          <a:p>
            <a:r>
              <a:rPr lang="en-US"/>
              <a:t>Copy transaction type graphic from side and right click and paste with destination.</a:t>
            </a:r>
          </a:p>
        </p:txBody>
      </p:sp>
      <p:sp>
        <p:nvSpPr>
          <p:cNvPr id="8" name="Picture Placeholder 7">
            <a:extLst>
              <a:ext uri="{FF2B5EF4-FFF2-40B4-BE49-F238E27FC236}">
                <a16:creationId xmlns:a16="http://schemas.microsoft.com/office/drawing/2014/main" id="{556299C2-B652-32A2-1330-63BE20592F75}"/>
              </a:ext>
            </a:extLst>
          </p:cNvPr>
          <p:cNvSpPr>
            <a:spLocks noGrp="1"/>
          </p:cNvSpPr>
          <p:nvPr>
            <p:ph type="pic" sz="quarter" idx="15" hasCustomPrompt="1"/>
          </p:nvPr>
        </p:nvSpPr>
        <p:spPr>
          <a:xfrm>
            <a:off x="6101197" y="2967400"/>
            <a:ext cx="3273552" cy="704088"/>
          </a:xfrm>
          <a:prstGeom prst="rect">
            <a:avLst/>
          </a:prstGeom>
          <a:ln>
            <a:noFill/>
          </a:ln>
        </p:spPr>
        <p:txBody>
          <a:bodyPr anchor="ctr"/>
          <a:lstStyle>
            <a:lvl1pPr marL="0" indent="0" algn="ctr">
              <a:buNone/>
              <a:defRPr sz="1359">
                <a:solidFill>
                  <a:srgbClr val="FF0000"/>
                </a:solidFill>
              </a:defRPr>
            </a:lvl1pPr>
          </a:lstStyle>
          <a:p>
            <a:r>
              <a:rPr lang="en-US"/>
              <a:t>Click button to insert logo from file or right click to paste from side as destination theme</a:t>
            </a:r>
          </a:p>
        </p:txBody>
      </p:sp>
      <p:sp>
        <p:nvSpPr>
          <p:cNvPr id="13" name="Table Placeholder 12">
            <a:extLst>
              <a:ext uri="{FF2B5EF4-FFF2-40B4-BE49-F238E27FC236}">
                <a16:creationId xmlns:a16="http://schemas.microsoft.com/office/drawing/2014/main" id="{3A7DA861-668E-4E18-863A-B41B2068A605}"/>
              </a:ext>
            </a:extLst>
          </p:cNvPr>
          <p:cNvSpPr>
            <a:spLocks noGrp="1"/>
          </p:cNvSpPr>
          <p:nvPr>
            <p:ph type="tbl" sz="quarter" idx="16" hasCustomPrompt="1"/>
          </p:nvPr>
        </p:nvSpPr>
        <p:spPr>
          <a:xfrm>
            <a:off x="5211097" y="6622701"/>
            <a:ext cx="4163654" cy="704088"/>
          </a:xfrm>
          <a:prstGeom prst="rect">
            <a:avLst/>
          </a:prstGeom>
        </p:spPr>
        <p:txBody>
          <a:bodyPr anchor="ctr"/>
          <a:lstStyle>
            <a:lvl1pPr marL="0" indent="0" algn="ctr">
              <a:buNone/>
              <a:defRPr sz="1941">
                <a:solidFill>
                  <a:srgbClr val="FF0000"/>
                </a:solidFill>
              </a:defRPr>
            </a:lvl1pPr>
          </a:lstStyle>
          <a:p>
            <a:r>
              <a:rPr lang="en-US"/>
              <a:t>Juniper Contacts</a:t>
            </a:r>
          </a:p>
        </p:txBody>
      </p:sp>
      <p:sp>
        <p:nvSpPr>
          <p:cNvPr id="4" name="Text Placeholder 3">
            <a:extLst>
              <a:ext uri="{FF2B5EF4-FFF2-40B4-BE49-F238E27FC236}">
                <a16:creationId xmlns:a16="http://schemas.microsoft.com/office/drawing/2014/main" id="{069B7C04-8F73-9C60-CEF0-547CABB53254}"/>
              </a:ext>
            </a:extLst>
          </p:cNvPr>
          <p:cNvSpPr>
            <a:spLocks noGrp="1"/>
          </p:cNvSpPr>
          <p:nvPr>
            <p:ph type="body" sz="quarter" idx="17" hasCustomPrompt="1"/>
          </p:nvPr>
        </p:nvSpPr>
        <p:spPr>
          <a:xfrm>
            <a:off x="809016" y="3901909"/>
            <a:ext cx="8565733" cy="704088"/>
          </a:xfrm>
          <a:prstGeom prst="rect">
            <a:avLst/>
          </a:prstGeom>
        </p:spPr>
        <p:txBody>
          <a:bodyPr anchor="ctr"/>
          <a:lstStyle>
            <a:lvl1pPr marL="0" indent="0">
              <a:buNone/>
              <a:defRPr sz="1941" b="1">
                <a:solidFill>
                  <a:srgbClr val="FF0000"/>
                </a:solidFill>
                <a:latin typeface="+mj-lt"/>
              </a:defRPr>
            </a:lvl1pPr>
          </a:lstStyle>
          <a:p>
            <a:pPr lvl="0"/>
            <a:r>
              <a:rPr lang="en-US" sz="1941"/>
              <a:t>PRESENTATION TITLE</a:t>
            </a:r>
            <a:endParaRPr lang="en-US"/>
          </a:p>
        </p:txBody>
      </p:sp>
      <p:sp>
        <p:nvSpPr>
          <p:cNvPr id="3" name="Text Placeholder 18">
            <a:extLst>
              <a:ext uri="{FF2B5EF4-FFF2-40B4-BE49-F238E27FC236}">
                <a16:creationId xmlns:a16="http://schemas.microsoft.com/office/drawing/2014/main" id="{2F86141F-BCC0-93A6-CD1E-7593062A3D60}"/>
              </a:ext>
            </a:extLst>
          </p:cNvPr>
          <p:cNvSpPr>
            <a:spLocks noGrp="1"/>
          </p:cNvSpPr>
          <p:nvPr>
            <p:ph type="body" sz="quarter" idx="11" hasCustomPrompt="1"/>
          </p:nvPr>
        </p:nvSpPr>
        <p:spPr>
          <a:xfrm>
            <a:off x="7217663" y="758952"/>
            <a:ext cx="2224785" cy="307848"/>
          </a:xfrm>
          <a:prstGeom prst="rect">
            <a:avLst/>
          </a:prstGeom>
        </p:spPr>
        <p:txBody>
          <a:bodyPr anchor="ctr"/>
          <a:lstStyle>
            <a:lvl1pPr marL="0" indent="0" algn="r">
              <a:buNone/>
              <a:defRPr sz="1359" b="1" i="0" baseline="0">
                <a:solidFill>
                  <a:srgbClr val="FF0000"/>
                </a:solidFill>
                <a:latin typeface="Book Antiqua" panose="02040602050305030304" pitchFamily="18" charset="0"/>
              </a:defRPr>
            </a:lvl1pPr>
          </a:lstStyle>
          <a:p>
            <a:pPr lvl="0"/>
            <a:r>
              <a:rPr lang="en-US" sz="1359">
                <a:latin typeface="Book Antiqua" panose="02040602050305030304" pitchFamily="18" charset="0"/>
              </a:rPr>
              <a:t>Month Day, 202X</a:t>
            </a:r>
          </a:p>
        </p:txBody>
      </p:sp>
      <p:sp>
        <p:nvSpPr>
          <p:cNvPr id="2" name="Text Placeholder 3">
            <a:extLst>
              <a:ext uri="{FF2B5EF4-FFF2-40B4-BE49-F238E27FC236}">
                <a16:creationId xmlns:a16="http://schemas.microsoft.com/office/drawing/2014/main" id="{3F77E19E-2691-30AA-FC68-87A73C91E93E}"/>
              </a:ext>
            </a:extLst>
          </p:cNvPr>
          <p:cNvSpPr txBox="1">
            <a:spLocks/>
          </p:cNvSpPr>
          <p:nvPr/>
        </p:nvSpPr>
        <p:spPr>
          <a:xfrm>
            <a:off x="800101" y="3901909"/>
            <a:ext cx="8574649" cy="704088"/>
          </a:xfrm>
          <a:prstGeom prst="rect">
            <a:avLst/>
          </a:prstGeom>
          <a:solidFill>
            <a:srgbClr val="2B4959"/>
          </a:solidFill>
        </p:spPr>
        <p:txBody>
          <a:bodyPr anchor="ctr" anchorCtr="0"/>
          <a:lstStyle>
            <a:lvl1pPr marL="0" indent="0" algn="l" defTabSz="914400" rtl="0" eaLnBrk="1" latinLnBrk="0" hangingPunct="1">
              <a:lnSpc>
                <a:spcPct val="90000"/>
              </a:lnSpc>
              <a:spcBef>
                <a:spcPts val="1000"/>
              </a:spcBef>
              <a:buFont typeface="Arial" panose="020B0604020202020204" pitchFamily="34" charset="0"/>
              <a:buNone/>
              <a:defRPr sz="12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endParaRPr lang="en-US" sz="1941"/>
          </a:p>
        </p:txBody>
      </p:sp>
      <p:sp>
        <p:nvSpPr>
          <p:cNvPr id="5" name="Do not remove" hidden="1">
            <a:extLst>
              <a:ext uri="{FF2B5EF4-FFF2-40B4-BE49-F238E27FC236}">
                <a16:creationId xmlns:a16="http://schemas.microsoft.com/office/drawing/2014/main" id="{B3C952F2-202E-485D-9F54-56834A15D91F}"/>
              </a:ext>
            </a:extLst>
          </p:cNvPr>
          <p:cNvSpPr/>
          <p:nvPr>
            <p:custDataLst>
              <p:tags r:id="rId2"/>
            </p:custDataLst>
          </p:nvPr>
        </p:nvSpPr>
        <p:spPr>
          <a:xfrm>
            <a:off x="0"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47"/>
          </a:p>
        </p:txBody>
      </p:sp>
      <p:grpSp>
        <p:nvGrpSpPr>
          <p:cNvPr id="16" name="Group 15">
            <a:extLst>
              <a:ext uri="{FF2B5EF4-FFF2-40B4-BE49-F238E27FC236}">
                <a16:creationId xmlns:a16="http://schemas.microsoft.com/office/drawing/2014/main" id="{A1B261BC-A637-FA34-DEB8-E5AFBA9A9420}"/>
              </a:ext>
            </a:extLst>
          </p:cNvPr>
          <p:cNvGrpSpPr/>
          <p:nvPr/>
        </p:nvGrpSpPr>
        <p:grpSpPr>
          <a:xfrm>
            <a:off x="740570" y="6160696"/>
            <a:ext cx="2778311" cy="1101058"/>
            <a:chOff x="740569" y="6160696"/>
            <a:chExt cx="2778311" cy="1101058"/>
          </a:xfrm>
        </p:grpSpPr>
        <p:pic>
          <p:nvPicPr>
            <p:cNvPr id="17" name="Picture 3">
              <a:extLst>
                <a:ext uri="{FF2B5EF4-FFF2-40B4-BE49-F238E27FC236}">
                  <a16:creationId xmlns:a16="http://schemas.microsoft.com/office/drawing/2014/main" id="{EB05941E-4FFA-012B-F046-D5FB8C7CF2C8}"/>
                </a:ext>
              </a:extLst>
            </p:cNvPr>
            <p:cNvPicPr>
              <a:picLocks noChangeAspect="1" noChangeArrowheads="1"/>
            </p:cNvPicPr>
            <p:nvPr/>
          </p:nvPicPr>
          <p:blipFill>
            <a:blip r:embed="rId4" cstate="print"/>
            <a:srcRect/>
            <a:stretch>
              <a:fillRect/>
            </a:stretch>
          </p:blipFill>
          <p:spPr bwMode="auto">
            <a:xfrm>
              <a:off x="740569" y="6160696"/>
              <a:ext cx="2400089" cy="656304"/>
            </a:xfrm>
            <a:prstGeom prst="rect">
              <a:avLst/>
            </a:prstGeom>
            <a:noFill/>
            <a:ln w="9525">
              <a:noFill/>
              <a:miter lim="800000"/>
              <a:headEnd/>
              <a:tailEnd/>
            </a:ln>
          </p:spPr>
        </p:pic>
        <p:sp>
          <p:nvSpPr>
            <p:cNvPr id="18" name="Rectangle 17">
              <a:extLst>
                <a:ext uri="{FF2B5EF4-FFF2-40B4-BE49-F238E27FC236}">
                  <a16:creationId xmlns:a16="http://schemas.microsoft.com/office/drawing/2014/main" id="{DD20AD66-F91A-D6D2-BBF7-BCE2035D33B3}"/>
                </a:ext>
              </a:extLst>
            </p:cNvPr>
            <p:cNvSpPr/>
            <p:nvPr/>
          </p:nvSpPr>
          <p:spPr>
            <a:xfrm>
              <a:off x="1309080" y="6810668"/>
              <a:ext cx="2209800" cy="451086"/>
            </a:xfrm>
            <a:prstGeom prst="rect">
              <a:avLst/>
            </a:prstGeom>
          </p:spPr>
          <p:txBody>
            <a:bodyPr wrap="square">
              <a:spAutoFit/>
            </a:bodyPr>
            <a:lstStyle/>
            <a:p>
              <a:pPr lvl="0" defTabSz="989252" eaLnBrk="0" hangingPunct="0"/>
              <a:r>
                <a:rPr lang="en-US" sz="777" kern="0">
                  <a:solidFill>
                    <a:srgbClr val="546B50"/>
                  </a:solidFill>
                  <a:latin typeface="Book Antiqua"/>
                </a:rPr>
                <a:t>110 North Wacker Drive, Suite 2500</a:t>
              </a:r>
            </a:p>
            <a:p>
              <a:pPr lvl="0" defTabSz="989252" eaLnBrk="0" hangingPunct="0"/>
              <a:r>
                <a:rPr lang="en-US" sz="777" kern="0">
                  <a:solidFill>
                    <a:srgbClr val="546B50"/>
                  </a:solidFill>
                  <a:latin typeface="Book Antiqua"/>
                </a:rPr>
                <a:t>Chicago, IL 60606</a:t>
              </a:r>
            </a:p>
            <a:p>
              <a:pPr lvl="0" defTabSz="989252" eaLnBrk="0" hangingPunct="0"/>
              <a:r>
                <a:rPr lang="en-US" sz="777" i="1" kern="0">
                  <a:solidFill>
                    <a:srgbClr val="546B50"/>
                  </a:solidFill>
                  <a:latin typeface="Book Antiqua"/>
                </a:rPr>
                <a:t>www.juniperadvisory.com</a:t>
              </a:r>
              <a:endParaRPr lang="en-US" sz="777" kern="0">
                <a:solidFill>
                  <a:srgbClr val="546B50"/>
                </a:solidFill>
                <a:latin typeface="Book Antiqua"/>
                <a:sym typeface="Webdings" pitchFamily="18" charset="2"/>
              </a:endParaRPr>
            </a:p>
          </p:txBody>
        </p:sp>
      </p:grpSp>
      <p:pic>
        <p:nvPicPr>
          <p:cNvPr id="34" name="Graphic 33">
            <a:extLst>
              <a:ext uri="{FF2B5EF4-FFF2-40B4-BE49-F238E27FC236}">
                <a16:creationId xmlns:a16="http://schemas.microsoft.com/office/drawing/2014/main" id="{AF9FA223-7E38-9DEE-BC20-A0EBE3AEF701}"/>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6516" y="1173778"/>
            <a:ext cx="2522370" cy="2540652"/>
          </a:xfrm>
          <a:prstGeom prst="rect">
            <a:avLst/>
          </a:prstGeom>
        </p:spPr>
      </p:pic>
    </p:spTree>
    <p:extLst>
      <p:ext uri="{BB962C8B-B14F-4D97-AF65-F5344CB8AC3E}">
        <p14:creationId xmlns:p14="http://schemas.microsoft.com/office/powerpoint/2010/main" val="3136417608"/>
      </p:ext>
    </p:extLst>
  </p:cSld>
  <p:clrMapOvr>
    <a:masterClrMapping/>
  </p:clrMapOvr>
  <p:extLst>
    <p:ext uri="{DCECCB84-F9BA-43D5-87BE-67443E8EF086}">
      <p15:sldGuideLst xmlns:p15="http://schemas.microsoft.com/office/powerpoint/2012/main">
        <p15:guide id="1" orient="horz" pos="4560">
          <p15:clr>
            <a:srgbClr val="FBAE40"/>
          </p15:clr>
        </p15:guide>
        <p15:guide id="2" pos="50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3" name="Do not remove" hidden="1">
            <a:extLst>
              <a:ext uri="{FF2B5EF4-FFF2-40B4-BE49-F238E27FC236}">
                <a16:creationId xmlns:a16="http://schemas.microsoft.com/office/drawing/2014/main" id="{E91A9F81-DCA7-DD6F-3501-94E08EFF980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5" name="Line 13"/>
          <p:cNvSpPr>
            <a:spLocks noChangeShapeType="1"/>
          </p:cNvSpPr>
          <p:nvPr/>
        </p:nvSpPr>
        <p:spPr bwMode="auto">
          <a:xfrm>
            <a:off x="685801" y="7467600"/>
            <a:ext cx="8869680" cy="0"/>
          </a:xfrm>
          <a:prstGeom prst="line">
            <a:avLst/>
          </a:prstGeom>
          <a:noFill/>
          <a:ln w="19050">
            <a:solidFill>
              <a:srgbClr val="C0C0C0"/>
            </a:solidFill>
            <a:round/>
            <a:headEnd/>
            <a:tailEnd/>
          </a:ln>
          <a:effectLst/>
        </p:spPr>
        <p:txBody>
          <a:bodyPr/>
          <a:lstStyle/>
          <a:p>
            <a:endParaRPr lang="en-US" sz="1765">
              <a:solidFill>
                <a:srgbClr val="000000"/>
              </a:solidFill>
              <a:latin typeface="+mj-lt"/>
            </a:endParaRPr>
          </a:p>
        </p:txBody>
      </p:sp>
      <p:sp>
        <p:nvSpPr>
          <p:cNvPr id="6" name="Content Placeholder 7">
            <a:extLst>
              <a:ext uri="{FF2B5EF4-FFF2-40B4-BE49-F238E27FC236}">
                <a16:creationId xmlns:a16="http://schemas.microsoft.com/office/drawing/2014/main" id="{F7B65407-A118-914C-3373-5F5319D78248}"/>
              </a:ext>
            </a:extLst>
          </p:cNvPr>
          <p:cNvSpPr>
            <a:spLocks noGrp="1"/>
          </p:cNvSpPr>
          <p:nvPr>
            <p:ph sz="quarter" idx="12" hasCustomPrompt="1"/>
          </p:nvPr>
        </p:nvSpPr>
        <p:spPr>
          <a:xfrm>
            <a:off x="685802" y="619431"/>
            <a:ext cx="8780096" cy="5383383"/>
          </a:xfrm>
          <a:prstGeom prst="rect">
            <a:avLst/>
          </a:prstGeom>
        </p:spPr>
        <p:txBody>
          <a:bodyPr anchor="ctr"/>
          <a:lstStyle>
            <a:lvl1pPr marL="0" indent="0" algn="ctr">
              <a:buNone/>
              <a:defRPr>
                <a:solidFill>
                  <a:srgbClr val="FF0000"/>
                </a:solidFill>
                <a:latin typeface="+mj-lt"/>
              </a:defRPr>
            </a:lvl1pPr>
            <a:lvl5pPr>
              <a:defRPr/>
            </a:lvl5pPr>
          </a:lstStyle>
          <a:p>
            <a:pPr lvl="0"/>
            <a:r>
              <a:rPr lang="en-US"/>
              <a:t>INSERT TABLE OF CONTENTS</a:t>
            </a:r>
          </a:p>
        </p:txBody>
      </p:sp>
      <p:sp>
        <p:nvSpPr>
          <p:cNvPr id="4" name="Rectangle 6">
            <a:extLst>
              <a:ext uri="{FF2B5EF4-FFF2-40B4-BE49-F238E27FC236}">
                <a16:creationId xmlns:a16="http://schemas.microsoft.com/office/drawing/2014/main" id="{E43ABF32-0977-8961-F2D0-0DF107786D25}"/>
              </a:ext>
            </a:extLst>
          </p:cNvPr>
          <p:cNvSpPr>
            <a:spLocks noChangeArrowheads="1"/>
          </p:cNvSpPr>
          <p:nvPr/>
        </p:nvSpPr>
        <p:spPr bwMode="auto">
          <a:xfrm>
            <a:off x="685800" y="6019800"/>
            <a:ext cx="886968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74" tIns="50938" rIns="101874" bIns="50938"/>
          <a:lstStyle/>
          <a:p>
            <a:pPr marL="0" indent="0" algn="just" defTabSz="1017597" eaLnBrk="0" hangingPunct="0">
              <a:lnSpc>
                <a:spcPct val="110000"/>
              </a:lnSpc>
              <a:spcBef>
                <a:spcPct val="70000"/>
              </a:spcBef>
              <a:buClr>
                <a:srgbClr val="C0C0C0"/>
              </a:buClr>
              <a:buSzPct val="92000"/>
            </a:pPr>
            <a:r>
              <a:rPr lang="en-US" sz="700" noProof="1">
                <a:solidFill>
                  <a:srgbClr val="000000"/>
                </a:solidFill>
                <a:latin typeface="+mj-lt"/>
              </a:rPr>
              <a:t>This presentation was prepared exclusively for the benefit and internal use of the Juniper Advisory client to whom it is directly addressed and delivered (including such client’s subsidiaries, the “Company”) in order to assist the Company in evaluating, on a preliminary basis, the feasibility of a possible transaction or transactions and does not carry any right of publication or disclosure, in whole or in part, to any other party.</a:t>
            </a:r>
            <a:r>
              <a:rPr lang="en-US" sz="700">
                <a:solidFill>
                  <a:srgbClr val="000000"/>
                </a:solidFill>
                <a:latin typeface="+mj-lt"/>
              </a:rPr>
              <a:t>  </a:t>
            </a:r>
            <a:r>
              <a:rPr lang="en-US" sz="700" noProof="1">
                <a:solidFill>
                  <a:srgbClr val="000000"/>
                </a:solidFill>
                <a:latin typeface="+mj-lt"/>
              </a:rPr>
              <a:t>This presentation is for discussion purposes only and is incomplete without reference to, and should be viewed solely in conjunction with, the oral briefing provided by Juniper Advisory.</a:t>
            </a:r>
            <a:r>
              <a:rPr lang="en-US" sz="700">
                <a:solidFill>
                  <a:srgbClr val="000000"/>
                </a:solidFill>
                <a:latin typeface="+mj-lt"/>
              </a:rPr>
              <a:t>  </a:t>
            </a:r>
            <a:r>
              <a:rPr lang="en-US" sz="700" noProof="1">
                <a:solidFill>
                  <a:srgbClr val="000000"/>
                </a:solidFill>
                <a:latin typeface="+mj-lt"/>
              </a:rPr>
              <a:t>Neither this presentation nor any of its contents may be disclosed or used for any other purpose without the prior written consent of Juniper Advisory.</a:t>
            </a:r>
            <a:r>
              <a:rPr lang="en-US" sz="700">
                <a:solidFill>
                  <a:srgbClr val="000000"/>
                </a:solidFill>
                <a:latin typeface="+mj-lt"/>
              </a:rPr>
              <a:t>  </a:t>
            </a:r>
            <a:r>
              <a:rPr lang="en-US" sz="700" noProof="1">
                <a:solidFill>
                  <a:srgbClr val="000000"/>
                </a:solidFill>
                <a:latin typeface="+mj-lt"/>
              </a:rPr>
              <a:t>The information in this presentation is based upon any management forecasts supplied to us and reflects prevailing conditions and our views as of this date, all of which are accordingly subject to change.</a:t>
            </a:r>
            <a:r>
              <a:rPr lang="en-US" sz="700">
                <a:solidFill>
                  <a:srgbClr val="000000"/>
                </a:solidFill>
                <a:latin typeface="+mj-lt"/>
              </a:rPr>
              <a:t>  </a:t>
            </a:r>
            <a:r>
              <a:rPr lang="en-US" sz="700" noProof="1">
                <a:solidFill>
                  <a:srgbClr val="000000"/>
                </a:solidFill>
                <a:latin typeface="+mj-lt"/>
              </a:rPr>
              <a:t>Juniper Advisory’s opinions and estimates constitute Juniper Advisory’s judgment and should be regarded as indicative, preliminary and for illustrative purposes only.</a:t>
            </a:r>
            <a:r>
              <a:rPr lang="en-US" sz="700">
                <a:solidFill>
                  <a:srgbClr val="000000"/>
                </a:solidFill>
                <a:latin typeface="+mj-lt"/>
              </a:rPr>
              <a:t>  </a:t>
            </a:r>
            <a:r>
              <a:rPr lang="en-US" sz="700" noProof="1">
                <a:solidFill>
                  <a:srgbClr val="000000"/>
                </a:solidFill>
                <a:latin typeface="+mj-lt"/>
              </a:rPr>
              <a:t>In preparing this presentation, we have relied upon and assumed, without independent verification, the accuracy and completeness of all information available from public sources or which was provided to us by or on behalf of the Company or which was otherwise reviewed by us.</a:t>
            </a:r>
            <a:r>
              <a:rPr lang="en-US" sz="700">
                <a:solidFill>
                  <a:srgbClr val="000000"/>
                </a:solidFill>
                <a:latin typeface="+mj-lt"/>
              </a:rPr>
              <a:t>  </a:t>
            </a:r>
            <a:r>
              <a:rPr lang="en-US" sz="700" noProof="1">
                <a:solidFill>
                  <a:srgbClr val="000000"/>
                </a:solidFill>
                <a:latin typeface="+mj-lt"/>
              </a:rPr>
              <a:t>In addition, our analyses are not and do not purport to be appraisals of the assets, stock, or business of the Company or any other entity.</a:t>
            </a:r>
            <a:r>
              <a:rPr lang="en-US" sz="700">
                <a:solidFill>
                  <a:srgbClr val="000000"/>
                </a:solidFill>
                <a:latin typeface="+mj-lt"/>
              </a:rPr>
              <a:t>  </a:t>
            </a:r>
            <a:r>
              <a:rPr lang="en-US" sz="700" noProof="1">
                <a:solidFill>
                  <a:srgbClr val="000000"/>
                </a:solidFill>
                <a:latin typeface="+mj-lt"/>
              </a:rPr>
              <a:t>Juniper Advisory makes no representations as to the actual value which may be received in connection with a transaction nor the legal, tax or accounting effects of consummating a transaction.</a:t>
            </a:r>
            <a:r>
              <a:rPr lang="en-US" sz="700">
                <a:solidFill>
                  <a:srgbClr val="000000"/>
                </a:solidFill>
                <a:latin typeface="+mj-lt"/>
              </a:rPr>
              <a:t>  </a:t>
            </a:r>
            <a:r>
              <a:rPr lang="en-US" sz="700" noProof="1">
                <a:solidFill>
                  <a:srgbClr val="000000"/>
                </a:solidFill>
                <a:latin typeface="+mj-lt"/>
              </a:rPr>
              <a:t>Unless expressly contemplated hereby, the information in this presentation does not take into account the effects of a possible transaction or transactions involving an actual or potential change of control, which may have significant valuation and other effects.</a:t>
            </a:r>
            <a:r>
              <a:rPr lang="en-US" sz="700">
                <a:solidFill>
                  <a:srgbClr val="000000"/>
                </a:solidFill>
                <a:latin typeface="+mj-lt"/>
              </a:rPr>
              <a:t> </a:t>
            </a:r>
            <a:r>
              <a:rPr lang="en-US" sz="700" noProof="1">
                <a:solidFill>
                  <a:srgbClr val="000000"/>
                </a:solidFill>
                <a:latin typeface="+mj-lt"/>
              </a:rPr>
              <a:t>This presentation does not constitute a commitment by any Juniper Advisory entity to underwrite, subscribe for or place any securities or to extend or arrange credit or to provide any other services.</a:t>
            </a:r>
            <a:r>
              <a:rPr lang="en-US" sz="700">
                <a:solidFill>
                  <a:srgbClr val="000000"/>
                </a:solidFill>
                <a:latin typeface="+mj-lt"/>
              </a:rPr>
              <a:t>  </a:t>
            </a:r>
            <a:r>
              <a:rPr lang="en-US" sz="700" noProof="1">
                <a:solidFill>
                  <a:srgbClr val="000000"/>
                </a:solidFill>
                <a:latin typeface="+mj-lt"/>
              </a:rPr>
              <a:t>Juniper Advisory is a marketing name for investment banking businesses of Juniper Advisory </a:t>
            </a:r>
            <a:r>
              <a:rPr lang="en-US" sz="700">
                <a:solidFill>
                  <a:srgbClr val="000000"/>
                </a:solidFill>
                <a:latin typeface="+mj-lt"/>
              </a:rPr>
              <a:t>LLC. </a:t>
            </a:r>
          </a:p>
        </p:txBody>
      </p:sp>
    </p:spTree>
    <p:extLst>
      <p:ext uri="{BB962C8B-B14F-4D97-AF65-F5344CB8AC3E}">
        <p14:creationId xmlns:p14="http://schemas.microsoft.com/office/powerpoint/2010/main" val="3994268271"/>
      </p:ext>
    </p:extLst>
  </p:cSld>
  <p:clrMapOvr>
    <a:masterClrMapping/>
  </p:clrMapOvr>
  <p:extLst>
    <p:ext uri="{DCECCB84-F9BA-43D5-87BE-67443E8EF086}">
      <p15:sldGuideLst xmlns:p15="http://schemas.microsoft.com/office/powerpoint/2012/main">
        <p15:guide id="3" orient="horz" pos="2774">
          <p15:clr>
            <a:srgbClr val="FBAE40"/>
          </p15:clr>
        </p15:guide>
        <p15:guide id="4" pos="47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90456F6C-FB99-19CA-E69C-20075CCEEC17}"/>
              </a:ext>
            </a:extLst>
          </p:cNvPr>
          <p:cNvSpPr/>
          <p:nvPr/>
        </p:nvSpPr>
        <p:spPr>
          <a:xfrm flipH="1">
            <a:off x="6729069" y="362691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1" name="Rectangle 10">
            <a:extLst>
              <a:ext uri="{FF2B5EF4-FFF2-40B4-BE49-F238E27FC236}">
                <a16:creationId xmlns:a16="http://schemas.microsoft.com/office/drawing/2014/main" id="{551CD8D9-9690-5B7D-3DF9-0E7F9EE2AABA}"/>
              </a:ext>
            </a:extLst>
          </p:cNvPr>
          <p:cNvSpPr>
            <a:spLocks noChangeAspect="1"/>
          </p:cNvSpPr>
          <p:nvPr/>
        </p:nvSpPr>
        <p:spPr>
          <a:xfrm>
            <a:off x="4808964" y="384902"/>
            <a:ext cx="4762361" cy="7041112"/>
          </a:xfrm>
          <a:prstGeom prst="rect">
            <a:avLst/>
          </a:prstGeom>
          <a:solidFill>
            <a:srgbClr val="DFDF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2" name="Right Triangle 11">
            <a:extLst>
              <a:ext uri="{FF2B5EF4-FFF2-40B4-BE49-F238E27FC236}">
                <a16:creationId xmlns:a16="http://schemas.microsoft.com/office/drawing/2014/main" id="{31EA7EB1-8250-0FD4-159B-E19BF4EC54BD}"/>
              </a:ext>
            </a:extLst>
          </p:cNvPr>
          <p:cNvSpPr/>
          <p:nvPr/>
        </p:nvSpPr>
        <p:spPr>
          <a:xfrm flipH="1">
            <a:off x="6729069" y="3676079"/>
            <a:ext cx="2842256" cy="377963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13" name="Right Triangle 12">
            <a:extLst>
              <a:ext uri="{FF2B5EF4-FFF2-40B4-BE49-F238E27FC236}">
                <a16:creationId xmlns:a16="http://schemas.microsoft.com/office/drawing/2014/main" id="{A9F7E568-47BD-F024-CD66-685E2203BAE3}"/>
              </a:ext>
            </a:extLst>
          </p:cNvPr>
          <p:cNvSpPr>
            <a:spLocks noChangeAspect="1"/>
          </p:cNvSpPr>
          <p:nvPr/>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pic>
        <p:nvPicPr>
          <p:cNvPr id="6" name="Picture 3">
            <a:extLst>
              <a:ext uri="{FF2B5EF4-FFF2-40B4-BE49-F238E27FC236}">
                <a16:creationId xmlns:a16="http://schemas.microsoft.com/office/drawing/2014/main" id="{E1E75A59-D6BE-BE15-8FFB-EFB44C4EB143}"/>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8" name="Picture Placeholder 3">
            <a:extLst>
              <a:ext uri="{FF2B5EF4-FFF2-40B4-BE49-F238E27FC236}">
                <a16:creationId xmlns:a16="http://schemas.microsoft.com/office/drawing/2014/main" id="{A858F3BD-1E16-C9A1-1525-CD284715451F}"/>
              </a:ext>
            </a:extLst>
          </p:cNvPr>
          <p:cNvSpPr>
            <a:spLocks noGrp="1"/>
          </p:cNvSpPr>
          <p:nvPr>
            <p:ph type="pic" sz="quarter" idx="11" hasCustomPrompt="1"/>
          </p:nvPr>
        </p:nvSpPr>
        <p:spPr>
          <a:xfrm>
            <a:off x="685801" y="2035176"/>
            <a:ext cx="3474720" cy="3473450"/>
          </a:xfrm>
          <a:prstGeom prst="rect">
            <a:avLst/>
          </a:prstGeom>
        </p:spPr>
        <p:txBody>
          <a:bodyPr anchor="ctr"/>
          <a:lstStyle>
            <a:lvl1pPr marL="0" indent="0" algn="ctr">
              <a:buNone/>
              <a:defRPr sz="1600">
                <a:solidFill>
                  <a:srgbClr val="FF0000"/>
                </a:solidFill>
              </a:defRPr>
            </a:lvl1pPr>
          </a:lstStyle>
          <a:p>
            <a:r>
              <a:rPr lang="en-US"/>
              <a:t>Copy transaction type graphic from side and right click and paste with destination.</a:t>
            </a:r>
          </a:p>
        </p:txBody>
      </p:sp>
      <p:sp>
        <p:nvSpPr>
          <p:cNvPr id="9" name="Text Placeholder 8">
            <a:extLst>
              <a:ext uri="{FF2B5EF4-FFF2-40B4-BE49-F238E27FC236}">
                <a16:creationId xmlns:a16="http://schemas.microsoft.com/office/drawing/2014/main" id="{C72FA5F6-3352-C45D-C850-CA4F17962D28}"/>
              </a:ext>
            </a:extLst>
          </p:cNvPr>
          <p:cNvSpPr>
            <a:spLocks noGrp="1"/>
          </p:cNvSpPr>
          <p:nvPr>
            <p:ph type="body" sz="quarter" idx="12" hasCustomPrompt="1"/>
          </p:nvPr>
        </p:nvSpPr>
        <p:spPr>
          <a:xfrm>
            <a:off x="4823946" y="3498089"/>
            <a:ext cx="4747376" cy="667512"/>
          </a:xfrm>
          <a:prstGeom prst="rect">
            <a:avLst/>
          </a:prstGeom>
        </p:spPr>
        <p:txBody>
          <a:bodyPr/>
          <a:lstStyle>
            <a:lvl1pPr marL="0" indent="0" algn="ctr">
              <a:buNone/>
              <a:defRPr sz="1600" b="1" i="0">
                <a:solidFill>
                  <a:srgbClr val="FF0000"/>
                </a:solidFill>
              </a:defRPr>
            </a:lvl1pPr>
            <a:lvl5pPr>
              <a:defRPr/>
            </a:lvl5pPr>
          </a:lstStyle>
          <a:p>
            <a:pPr lvl="0"/>
            <a:r>
              <a:rPr lang="en-US"/>
              <a:t>#. SECTION TITLE</a:t>
            </a:r>
          </a:p>
        </p:txBody>
      </p:sp>
      <p:sp>
        <p:nvSpPr>
          <p:cNvPr id="14" name="Line 13">
            <a:extLst>
              <a:ext uri="{FF2B5EF4-FFF2-40B4-BE49-F238E27FC236}">
                <a16:creationId xmlns:a16="http://schemas.microsoft.com/office/drawing/2014/main" id="{60DB4D64-7E5E-A386-3F9A-032C4E546BFA}"/>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pic>
        <p:nvPicPr>
          <p:cNvPr id="5" name="Picture 3">
            <a:extLst>
              <a:ext uri="{FF2B5EF4-FFF2-40B4-BE49-F238E27FC236}">
                <a16:creationId xmlns:a16="http://schemas.microsoft.com/office/drawing/2014/main" id="{3BA31B0B-C572-282A-0989-BE1D6AA7DB0C}"/>
              </a:ext>
            </a:extLst>
          </p:cNvPr>
          <p:cNvPicPr>
            <a:picLocks noChangeAspect="1" noChangeArrowheads="1"/>
          </p:cNvPicPr>
          <p:nvPr/>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7" name="Line 13">
            <a:extLst>
              <a:ext uri="{FF2B5EF4-FFF2-40B4-BE49-F238E27FC236}">
                <a16:creationId xmlns:a16="http://schemas.microsoft.com/office/drawing/2014/main" id="{4DD20176-096F-B354-049B-309B39D4F81B}"/>
              </a:ext>
            </a:extLst>
          </p:cNvPr>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10" name="Text Box 12">
            <a:extLst>
              <a:ext uri="{FF2B5EF4-FFF2-40B4-BE49-F238E27FC236}">
                <a16:creationId xmlns:a16="http://schemas.microsoft.com/office/drawing/2014/main" id="{4FB80C1B-380E-12F9-27E1-FC65EBE068A2}"/>
              </a:ext>
            </a:extLst>
          </p:cNvPr>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31" name="Graphic 30">
            <a:extLst>
              <a:ext uri="{FF2B5EF4-FFF2-40B4-BE49-F238E27FC236}">
                <a16:creationId xmlns:a16="http://schemas.microsoft.com/office/drawing/2014/main" id="{4C9D504A-C03A-5549-28B0-665FCAABD974}"/>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798" y="2031226"/>
            <a:ext cx="3464175" cy="3489286"/>
          </a:xfrm>
          <a:prstGeom prst="rect">
            <a:avLst/>
          </a:prstGeom>
        </p:spPr>
      </p:pic>
    </p:spTree>
    <p:extLst>
      <p:ext uri="{BB962C8B-B14F-4D97-AF65-F5344CB8AC3E}">
        <p14:creationId xmlns:p14="http://schemas.microsoft.com/office/powerpoint/2010/main" val="306690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spTree>
      <p:nvGrpSpPr>
        <p:cNvPr id="1" name=""/>
        <p:cNvGrpSpPr/>
        <p:nvPr/>
      </p:nvGrpSpPr>
      <p:grpSpPr>
        <a:xfrm>
          <a:off x="0" y="0"/>
          <a:ext cx="0" cy="0"/>
          <a:chOff x="0" y="0"/>
          <a:chExt cx="0" cy="0"/>
        </a:xfrm>
      </p:grpSpPr>
      <p:sp>
        <p:nvSpPr>
          <p:cNvPr id="10" name="Text Box 12"/>
          <p:cNvSpPr txBox="1">
            <a:spLocks noChangeArrowheads="1"/>
          </p:cNvSpPr>
          <p:nvPr userDrawn="1"/>
        </p:nvSpPr>
        <p:spPr bwMode="auto">
          <a:xfrm>
            <a:off x="8229600" y="7169348"/>
            <a:ext cx="1371600" cy="307777"/>
          </a:xfrm>
          <a:prstGeom prst="rect">
            <a:avLst/>
          </a:prstGeom>
          <a:noFill/>
          <a:ln w="9525">
            <a:noFill/>
            <a:miter lim="800000"/>
            <a:headEnd/>
            <a:tailEnd/>
          </a:ln>
          <a:effectLst/>
        </p:spPr>
        <p:txBody>
          <a:bodyPr>
            <a:spAutoFit/>
          </a:bodyPr>
          <a:lstStyle/>
          <a:p>
            <a:pPr algn="r" defTabSz="1019175">
              <a:spcBef>
                <a:spcPct val="50000"/>
              </a:spcBef>
              <a:defRPr/>
            </a:pPr>
            <a:fld id="{1BF43A68-F07F-4859-8172-4DD6D89A452C}" type="slidenum">
              <a:rPr lang="en-US" sz="1400">
                <a:solidFill>
                  <a:srgbClr val="000000"/>
                </a:solidFill>
                <a:latin typeface="Book Antiqua"/>
              </a:rPr>
              <a:pPr algn="r" defTabSz="1019175">
                <a:spcBef>
                  <a:spcPct val="50000"/>
                </a:spcBef>
                <a:defRPr/>
              </a:pPr>
              <a:t>‹#›</a:t>
            </a:fld>
            <a:endParaRPr lang="en-US" sz="1400">
              <a:solidFill>
                <a:srgbClr val="000000"/>
              </a:solidFill>
              <a:latin typeface="Book Antiqua"/>
            </a:endParaRPr>
          </a:p>
        </p:txBody>
      </p:sp>
      <p:sp>
        <p:nvSpPr>
          <p:cNvPr id="2" name="Right Triangle 1">
            <a:extLst>
              <a:ext uri="{FF2B5EF4-FFF2-40B4-BE49-F238E27FC236}">
                <a16:creationId xmlns:a16="http://schemas.microsoft.com/office/drawing/2014/main" id="{06AC4E0F-53B3-E608-2411-1F2A3E25ACDF}"/>
              </a:ext>
            </a:extLst>
          </p:cNvPr>
          <p:cNvSpPr>
            <a:spLocks noChangeAspect="1"/>
          </p:cNvSpPr>
          <p:nvPr userDrawn="1"/>
        </p:nvSpPr>
        <p:spPr>
          <a:xfrm flipH="1">
            <a:off x="6862915" y="3824585"/>
            <a:ext cx="2708407" cy="3601834"/>
          </a:xfrm>
          <a:prstGeom prst="rtTriangle">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6"/>
          </a:p>
        </p:txBody>
      </p:sp>
      <p:sp>
        <p:nvSpPr>
          <p:cNvPr id="3" name="Text Box 12">
            <a:extLst>
              <a:ext uri="{FF2B5EF4-FFF2-40B4-BE49-F238E27FC236}">
                <a16:creationId xmlns:a16="http://schemas.microsoft.com/office/drawing/2014/main" id="{007BAF41-F3E8-AB39-A995-74940B775C27}"/>
              </a:ext>
            </a:extLst>
          </p:cNvPr>
          <p:cNvSpPr txBox="1">
            <a:spLocks noChangeArrowheads="1"/>
          </p:cNvSpPr>
          <p:nvPr userDrawn="1"/>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DFDFDF"/>
                </a:solidFill>
                <a:latin typeface="Book Antiqua"/>
              </a:rPr>
              <a:pPr algn="r" defTabSz="899328">
                <a:spcBef>
                  <a:spcPct val="50000"/>
                </a:spcBef>
                <a:defRPr/>
              </a:pPr>
              <a:t>‹#›</a:t>
            </a:fld>
            <a:endParaRPr lang="en-US" sz="1400">
              <a:solidFill>
                <a:srgbClr val="DFDFDF"/>
              </a:solidFill>
              <a:latin typeface="Book Antiqua"/>
            </a:endParaRPr>
          </a:p>
        </p:txBody>
      </p:sp>
      <p:pic>
        <p:nvPicPr>
          <p:cNvPr id="4" name="Picture 3">
            <a:extLst>
              <a:ext uri="{FF2B5EF4-FFF2-40B4-BE49-F238E27FC236}">
                <a16:creationId xmlns:a16="http://schemas.microsoft.com/office/drawing/2014/main" id="{51E1A5F6-9715-86FC-2A2E-82AFF02F2F68}"/>
              </a:ext>
            </a:extLst>
          </p:cNvPr>
          <p:cNvPicPr>
            <a:picLocks noChangeAspect="1" noChangeArrowheads="1"/>
          </p:cNvPicPr>
          <p:nvPr userDrawn="1"/>
        </p:nvPicPr>
        <p:blipFill>
          <a:blip r:embed="rId2" cstate="print"/>
          <a:srcRect/>
          <a:stretch>
            <a:fillRect/>
          </a:stretch>
        </p:blipFill>
        <p:spPr bwMode="auto">
          <a:xfrm>
            <a:off x="685802" y="6932133"/>
            <a:ext cx="1671971" cy="457200"/>
          </a:xfrm>
          <a:prstGeom prst="rect">
            <a:avLst/>
          </a:prstGeom>
          <a:noFill/>
          <a:ln w="9525">
            <a:noFill/>
            <a:miter lim="800000"/>
            <a:headEnd/>
            <a:tailEnd/>
          </a:ln>
        </p:spPr>
      </p:pic>
      <p:sp>
        <p:nvSpPr>
          <p:cNvPr id="5" name="Line 13">
            <a:extLst>
              <a:ext uri="{FF2B5EF4-FFF2-40B4-BE49-F238E27FC236}">
                <a16:creationId xmlns:a16="http://schemas.microsoft.com/office/drawing/2014/main" id="{5FA9CA4C-F69E-7238-DBAC-927EDA11A74E}"/>
              </a:ext>
            </a:extLst>
          </p:cNvPr>
          <p:cNvSpPr>
            <a:spLocks noChangeShapeType="1"/>
          </p:cNvSpPr>
          <p:nvPr userDrawn="1"/>
        </p:nvSpPr>
        <p:spPr bwMode="auto">
          <a:xfrm>
            <a:off x="685802" y="7467600"/>
            <a:ext cx="8885525" cy="0"/>
          </a:xfrm>
          <a:prstGeom prst="line">
            <a:avLst/>
          </a:prstGeom>
          <a:noFill/>
          <a:ln w="19050">
            <a:solidFill>
              <a:srgbClr val="C0C0C0"/>
            </a:solidFill>
            <a:round/>
            <a:headEnd/>
            <a:tailEnd/>
          </a:ln>
          <a:effectLst/>
        </p:spPr>
        <p:txBody>
          <a:bodyPr/>
          <a:lstStyle/>
          <a:p>
            <a:pPr marL="0" marR="0" lvl="0" indent="0" algn="l" defTabSz="806867" rtl="0" eaLnBrk="1" fontAlgn="base" latinLnBrk="0" hangingPunct="1">
              <a:lnSpc>
                <a:spcPct val="100000"/>
              </a:lnSpc>
              <a:spcBef>
                <a:spcPct val="0"/>
              </a:spcBef>
              <a:spcAft>
                <a:spcPct val="0"/>
              </a:spcAft>
              <a:buClrTx/>
              <a:buSzTx/>
              <a:buFontTx/>
              <a:buNone/>
              <a:tabLst/>
              <a:defRPr/>
            </a:pPr>
            <a:endParaRPr kumimoji="0" lang="en-US" sz="1765" b="0" i="0" u="none" strike="noStrike" kern="1200" cap="none" spc="0" normalizeH="0" baseline="0" noProof="0">
              <a:ln>
                <a:noFill/>
              </a:ln>
              <a:solidFill>
                <a:prstClr val="white"/>
              </a:solidFill>
              <a:effectLst/>
              <a:uLnTx/>
              <a:uFillTx/>
              <a:latin typeface="Book Antiqua" pitchFamily="18" charset="0"/>
              <a:ea typeface="+mn-ea"/>
              <a:cs typeface="+mn-cs"/>
            </a:endParaRPr>
          </a:p>
        </p:txBody>
      </p:sp>
      <p:sp>
        <p:nvSpPr>
          <p:cNvPr id="6" name="Text Placeholder 24">
            <a:extLst>
              <a:ext uri="{FF2B5EF4-FFF2-40B4-BE49-F238E27FC236}">
                <a16:creationId xmlns:a16="http://schemas.microsoft.com/office/drawing/2014/main" id="{38236A53-CFAC-6828-C0FA-FF51ABF57FE9}"/>
              </a:ext>
            </a:extLst>
          </p:cNvPr>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grpSp>
        <p:nvGrpSpPr>
          <p:cNvPr id="22" name="Group 21">
            <a:extLst>
              <a:ext uri="{FF2B5EF4-FFF2-40B4-BE49-F238E27FC236}">
                <a16:creationId xmlns:a16="http://schemas.microsoft.com/office/drawing/2014/main" id="{F4297852-E97B-4616-8531-2BD968FD70D3}"/>
              </a:ext>
            </a:extLst>
          </p:cNvPr>
          <p:cNvGrpSpPr/>
          <p:nvPr userDrawn="1"/>
        </p:nvGrpSpPr>
        <p:grpSpPr>
          <a:xfrm>
            <a:off x="-904129" y="0"/>
            <a:ext cx="852755" cy="1828800"/>
            <a:chOff x="-1130157" y="0"/>
            <a:chExt cx="852755" cy="1828800"/>
          </a:xfrm>
        </p:grpSpPr>
        <p:sp>
          <p:nvSpPr>
            <p:cNvPr id="20" name="TextBox 19">
              <a:extLst>
                <a:ext uri="{FF2B5EF4-FFF2-40B4-BE49-F238E27FC236}">
                  <a16:creationId xmlns:a16="http://schemas.microsoft.com/office/drawing/2014/main" id="{80640A63-E4E3-6D6B-8D92-C41DEEDA7F6B}"/>
                </a:ext>
              </a:extLst>
            </p:cNvPr>
            <p:cNvSpPr txBox="1"/>
            <p:nvPr userDrawn="1"/>
          </p:nvSpPr>
          <p:spPr>
            <a:xfrm>
              <a:off x="-1047964" y="0"/>
              <a:ext cx="698642" cy="1828800"/>
            </a:xfrm>
            <a:prstGeom prst="rect">
              <a:avLst/>
            </a:prstGeom>
            <a:solidFill>
              <a:schemeClr val="bg1"/>
            </a:solidFill>
          </p:spPr>
          <p:txBody>
            <a:bodyPr wrap="square" rtlCol="0">
              <a:spAutoFit/>
            </a:bodyPr>
            <a:lstStyle/>
            <a:p>
              <a:endParaRPr lang="en-US"/>
            </a:p>
          </p:txBody>
        </p:sp>
        <p:sp>
          <p:nvSpPr>
            <p:cNvPr id="7" name="Rectangle 6">
              <a:extLst>
                <a:ext uri="{FF2B5EF4-FFF2-40B4-BE49-F238E27FC236}">
                  <a16:creationId xmlns:a16="http://schemas.microsoft.com/office/drawing/2014/main" id="{221E27EB-61E3-C4C3-5BA0-FAED2FFB0B4E}"/>
                </a:ext>
              </a:extLst>
            </p:cNvPr>
            <p:cNvSpPr/>
            <p:nvPr userDrawn="1"/>
          </p:nvSpPr>
          <p:spPr>
            <a:xfrm>
              <a:off x="-917783" y="523988"/>
              <a:ext cx="199000" cy="164463"/>
            </a:xfrm>
            <a:prstGeom prst="rect">
              <a:avLst/>
            </a:prstGeom>
            <a:solidFill>
              <a:srgbClr val="546B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Rectangle 7">
              <a:extLst>
                <a:ext uri="{FF2B5EF4-FFF2-40B4-BE49-F238E27FC236}">
                  <a16:creationId xmlns:a16="http://schemas.microsoft.com/office/drawing/2014/main" id="{664328F3-FB06-5264-3AA7-F66BBC7C3892}"/>
                </a:ext>
              </a:extLst>
            </p:cNvPr>
            <p:cNvSpPr/>
            <p:nvPr userDrawn="1"/>
          </p:nvSpPr>
          <p:spPr>
            <a:xfrm>
              <a:off x="-917783" y="729809"/>
              <a:ext cx="199000" cy="164463"/>
            </a:xfrm>
            <a:prstGeom prst="rect">
              <a:avLst/>
            </a:prstGeom>
            <a:solidFill>
              <a:srgbClr val="B498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Rectangle 8">
              <a:extLst>
                <a:ext uri="{FF2B5EF4-FFF2-40B4-BE49-F238E27FC236}">
                  <a16:creationId xmlns:a16="http://schemas.microsoft.com/office/drawing/2014/main" id="{77113EC7-5E18-819A-9DCC-31A10DE69616}"/>
                </a:ext>
              </a:extLst>
            </p:cNvPr>
            <p:cNvSpPr/>
            <p:nvPr userDrawn="1"/>
          </p:nvSpPr>
          <p:spPr>
            <a:xfrm>
              <a:off x="-917783" y="935630"/>
              <a:ext cx="199000" cy="164463"/>
            </a:xfrm>
            <a:prstGeom prst="rect">
              <a:avLst/>
            </a:prstGeom>
            <a:solidFill>
              <a:srgbClr val="6F85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1" name="Rectangle 10">
              <a:extLst>
                <a:ext uri="{FF2B5EF4-FFF2-40B4-BE49-F238E27FC236}">
                  <a16:creationId xmlns:a16="http://schemas.microsoft.com/office/drawing/2014/main" id="{F38C9225-DADD-46C0-74F7-35BFCEFD99A0}"/>
                </a:ext>
              </a:extLst>
            </p:cNvPr>
            <p:cNvSpPr/>
            <p:nvPr userDrawn="1"/>
          </p:nvSpPr>
          <p:spPr>
            <a:xfrm>
              <a:off x="-917783" y="1141451"/>
              <a:ext cx="199000" cy="164463"/>
            </a:xfrm>
            <a:prstGeom prst="rect">
              <a:avLst/>
            </a:prstGeom>
            <a:solidFill>
              <a:srgbClr val="A8692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Rectangle 11">
              <a:extLst>
                <a:ext uri="{FF2B5EF4-FFF2-40B4-BE49-F238E27FC236}">
                  <a16:creationId xmlns:a16="http://schemas.microsoft.com/office/drawing/2014/main" id="{A4CBEE58-1ECE-C844-3395-C334BC008F01}"/>
                </a:ext>
              </a:extLst>
            </p:cNvPr>
            <p:cNvSpPr/>
            <p:nvPr userDrawn="1"/>
          </p:nvSpPr>
          <p:spPr>
            <a:xfrm>
              <a:off x="-917783" y="1553093"/>
              <a:ext cx="199000" cy="164463"/>
            </a:xfrm>
            <a:prstGeom prst="rect">
              <a:avLst/>
            </a:prstGeom>
            <a:solidFill>
              <a:srgbClr val="C3C3C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Rectangle 12">
              <a:extLst>
                <a:ext uri="{FF2B5EF4-FFF2-40B4-BE49-F238E27FC236}">
                  <a16:creationId xmlns:a16="http://schemas.microsoft.com/office/drawing/2014/main" id="{C496B8F2-5E61-85B8-E2E9-5900251FC775}"/>
                </a:ext>
              </a:extLst>
            </p:cNvPr>
            <p:cNvSpPr/>
            <p:nvPr userDrawn="1"/>
          </p:nvSpPr>
          <p:spPr>
            <a:xfrm>
              <a:off x="-672911" y="1347272"/>
              <a:ext cx="199000" cy="164463"/>
            </a:xfrm>
            <a:prstGeom prst="rect">
              <a:avLst/>
            </a:prstGeom>
            <a:solidFill>
              <a:srgbClr val="8650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4" name="Rectangle 13">
              <a:extLst>
                <a:ext uri="{FF2B5EF4-FFF2-40B4-BE49-F238E27FC236}">
                  <a16:creationId xmlns:a16="http://schemas.microsoft.com/office/drawing/2014/main" id="{8B1D73B7-B0C0-04B9-29EB-B9FE3516AF34}"/>
                </a:ext>
              </a:extLst>
            </p:cNvPr>
            <p:cNvSpPr/>
            <p:nvPr userDrawn="1"/>
          </p:nvSpPr>
          <p:spPr>
            <a:xfrm>
              <a:off x="-672911" y="729809"/>
              <a:ext cx="199000" cy="164463"/>
            </a:xfrm>
            <a:prstGeom prst="rect">
              <a:avLst/>
            </a:prstGeom>
            <a:solidFill>
              <a:srgbClr val="A1BD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 name="Rectangle 14">
              <a:extLst>
                <a:ext uri="{FF2B5EF4-FFF2-40B4-BE49-F238E27FC236}">
                  <a16:creationId xmlns:a16="http://schemas.microsoft.com/office/drawing/2014/main" id="{D2126815-232A-AD3B-911D-AF24A9D24B5C}"/>
                </a:ext>
              </a:extLst>
            </p:cNvPr>
            <p:cNvSpPr/>
            <p:nvPr userDrawn="1"/>
          </p:nvSpPr>
          <p:spPr>
            <a:xfrm>
              <a:off x="-672911" y="935630"/>
              <a:ext cx="199000" cy="164463"/>
            </a:xfrm>
            <a:prstGeom prst="rect">
              <a:avLst/>
            </a:prstGeom>
            <a:solidFill>
              <a:srgbClr val="2B49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6" name="Rectangle 15">
              <a:extLst>
                <a:ext uri="{FF2B5EF4-FFF2-40B4-BE49-F238E27FC236}">
                  <a16:creationId xmlns:a16="http://schemas.microsoft.com/office/drawing/2014/main" id="{433D0E24-35FD-E23F-9F3A-565D4F6A0FC6}"/>
                </a:ext>
              </a:extLst>
            </p:cNvPr>
            <p:cNvSpPr/>
            <p:nvPr userDrawn="1"/>
          </p:nvSpPr>
          <p:spPr>
            <a:xfrm>
              <a:off x="-672911" y="1141451"/>
              <a:ext cx="199000" cy="164463"/>
            </a:xfrm>
            <a:prstGeom prst="rect">
              <a:avLst/>
            </a:prstGeom>
            <a:solidFill>
              <a:srgbClr val="5873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Rectangle 16">
              <a:extLst>
                <a:ext uri="{FF2B5EF4-FFF2-40B4-BE49-F238E27FC236}">
                  <a16:creationId xmlns:a16="http://schemas.microsoft.com/office/drawing/2014/main" id="{99B37B2D-88FC-4ECF-B630-D9358E86BB41}"/>
                </a:ext>
              </a:extLst>
            </p:cNvPr>
            <p:cNvSpPr/>
            <p:nvPr userDrawn="1"/>
          </p:nvSpPr>
          <p:spPr>
            <a:xfrm>
              <a:off x="-672912" y="523988"/>
              <a:ext cx="199000" cy="164463"/>
            </a:xfrm>
            <a:prstGeom prst="rect">
              <a:avLst/>
            </a:prstGeom>
            <a:solidFill>
              <a:srgbClr val="394F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Rectangle 17">
              <a:extLst>
                <a:ext uri="{FF2B5EF4-FFF2-40B4-BE49-F238E27FC236}">
                  <a16:creationId xmlns:a16="http://schemas.microsoft.com/office/drawing/2014/main" id="{ABC21D14-1BBA-9E98-81CB-8F26885B67B3}"/>
                </a:ext>
              </a:extLst>
            </p:cNvPr>
            <p:cNvSpPr/>
            <p:nvPr userDrawn="1"/>
          </p:nvSpPr>
          <p:spPr>
            <a:xfrm>
              <a:off x="-672911" y="1553093"/>
              <a:ext cx="199000" cy="164463"/>
            </a:xfrm>
            <a:prstGeom prst="rect">
              <a:avLst/>
            </a:prstGeom>
            <a:solidFill>
              <a:srgbClr val="AF58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Rectangle 18">
              <a:extLst>
                <a:ext uri="{FF2B5EF4-FFF2-40B4-BE49-F238E27FC236}">
                  <a16:creationId xmlns:a16="http://schemas.microsoft.com/office/drawing/2014/main" id="{7F3CAB26-25DD-3750-E660-5060D8A332B3}"/>
                </a:ext>
              </a:extLst>
            </p:cNvPr>
            <p:cNvSpPr/>
            <p:nvPr userDrawn="1"/>
          </p:nvSpPr>
          <p:spPr>
            <a:xfrm>
              <a:off x="-917783" y="1347272"/>
              <a:ext cx="199000" cy="164463"/>
            </a:xfrm>
            <a:prstGeom prst="rect">
              <a:avLst/>
            </a:prstGeom>
            <a:solidFill>
              <a:srgbClr val="C4CF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rgbClr val="FF0000"/>
                </a:solidFill>
              </a:endParaRPr>
            </a:p>
          </p:txBody>
        </p:sp>
        <p:sp>
          <p:nvSpPr>
            <p:cNvPr id="21" name="TextBox 20">
              <a:extLst>
                <a:ext uri="{FF2B5EF4-FFF2-40B4-BE49-F238E27FC236}">
                  <a16:creationId xmlns:a16="http://schemas.microsoft.com/office/drawing/2014/main" id="{1049C6FB-6145-BE83-D73C-93810E17C728}"/>
                </a:ext>
              </a:extLst>
            </p:cNvPr>
            <p:cNvSpPr txBox="1"/>
            <p:nvPr userDrawn="1"/>
          </p:nvSpPr>
          <p:spPr>
            <a:xfrm>
              <a:off x="-1130157" y="10276"/>
              <a:ext cx="852755" cy="461665"/>
            </a:xfrm>
            <a:prstGeom prst="rect">
              <a:avLst/>
            </a:prstGeom>
            <a:noFill/>
          </p:spPr>
          <p:txBody>
            <a:bodyPr wrap="square" rtlCol="0">
              <a:spAutoFit/>
            </a:bodyPr>
            <a:lstStyle/>
            <a:p>
              <a:pPr algn="ctr"/>
              <a:r>
                <a:rPr lang="en-US" sz="1200" b="1"/>
                <a:t>Color Guide</a:t>
              </a:r>
            </a:p>
          </p:txBody>
        </p:sp>
      </p:grpSp>
    </p:spTree>
    <p:extLst>
      <p:ext uri="{BB962C8B-B14F-4D97-AF65-F5344CB8AC3E}">
        <p14:creationId xmlns:p14="http://schemas.microsoft.com/office/powerpoint/2010/main" val="3981848314"/>
      </p:ext>
    </p:extLst>
  </p:cSld>
  <p:clrMapOvr>
    <a:masterClrMapping/>
  </p:clrMapOvr>
  <p:extLst>
    <p:ext uri="{DCECCB84-F9BA-43D5-87BE-67443E8EF086}">
      <p15:sldGuideLst xmlns:p15="http://schemas.microsoft.com/office/powerpoint/2012/main">
        <p15:guide id="1" orient="horz" pos="2448">
          <p15:clr>
            <a:srgbClr val="FBAE40"/>
          </p15:clr>
        </p15:guide>
        <p15:guide id="2" pos="316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Tree>
    <p:extLst>
      <p:ext uri="{BB962C8B-B14F-4D97-AF65-F5344CB8AC3E}">
        <p14:creationId xmlns:p14="http://schemas.microsoft.com/office/powerpoint/2010/main" val="3665877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General Slide">
    <p:spTree>
      <p:nvGrpSpPr>
        <p:cNvPr id="1" name=""/>
        <p:cNvGrpSpPr/>
        <p:nvPr/>
      </p:nvGrpSpPr>
      <p:grpSpPr>
        <a:xfrm>
          <a:off x="0" y="0"/>
          <a:ext cx="0" cy="0"/>
          <a:chOff x="0" y="0"/>
          <a:chExt cx="0" cy="0"/>
        </a:xfrm>
      </p:grpSpPr>
      <p:sp>
        <p:nvSpPr>
          <p:cNvPr id="7" name="Do not remove" hidden="1">
            <a:extLst>
              <a:ext uri="{FF2B5EF4-FFF2-40B4-BE49-F238E27FC236}">
                <a16:creationId xmlns:a16="http://schemas.microsoft.com/office/drawing/2014/main" id="{A5993870-2D49-E990-101D-9B079B33BF81}"/>
              </a:ext>
            </a:extLst>
          </p:cNvPr>
          <p:cNvSpPr/>
          <p:nvPr>
            <p:custDataLst>
              <p:tags r:id="rId1"/>
            </p:custDataLst>
          </p:nvPr>
        </p:nvSpPr>
        <p:spPr>
          <a:xfrm>
            <a:off x="1" y="0"/>
            <a:ext cx="12700" cy="12700"/>
          </a:xfrm>
          <a:prstGeom prst="octagon">
            <a:avLst/>
          </a:prstGeom>
          <a:noFill/>
          <a:ln w="1270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765"/>
          </a:p>
        </p:txBody>
      </p:sp>
      <p:sp>
        <p:nvSpPr>
          <p:cNvPr id="3" name="Text Placeholder 2"/>
          <p:cNvSpPr>
            <a:spLocks noGrp="1"/>
          </p:cNvSpPr>
          <p:nvPr>
            <p:ph type="body" sz="quarter" idx="11" hasCustomPrompt="1"/>
          </p:nvPr>
        </p:nvSpPr>
        <p:spPr>
          <a:xfrm>
            <a:off x="685801" y="7159752"/>
            <a:ext cx="8869363" cy="292609"/>
          </a:xfrm>
          <a:prstGeom prst="rect">
            <a:avLst/>
          </a:prstGeom>
        </p:spPr>
        <p:txBody>
          <a:bodyPr lIns="100584" tIns="54864" rIns="100584" bIns="54864" anchor="b" anchorCtr="0"/>
          <a:lstStyle>
            <a:lvl1pPr marL="0" indent="0">
              <a:buNone/>
              <a:defRPr sz="1200" baseline="0"/>
            </a:lvl1pPr>
          </a:lstStyle>
          <a:p>
            <a:pPr lvl="0"/>
            <a:r>
              <a:rPr lang="en-US"/>
              <a:t>SECTION TITLE</a:t>
            </a:r>
          </a:p>
        </p:txBody>
      </p:sp>
      <p:sp>
        <p:nvSpPr>
          <p:cNvPr id="8" name="Line 13"/>
          <p:cNvSpPr>
            <a:spLocks noChangeShapeType="1"/>
          </p:cNvSpPr>
          <p:nvPr/>
        </p:nvSpPr>
        <p:spPr bwMode="auto">
          <a:xfrm>
            <a:off x="685802" y="7467600"/>
            <a:ext cx="8885525" cy="0"/>
          </a:xfrm>
          <a:prstGeom prst="line">
            <a:avLst/>
          </a:prstGeom>
          <a:noFill/>
          <a:ln w="19050">
            <a:solidFill>
              <a:srgbClr val="C0C0C0"/>
            </a:solidFill>
            <a:round/>
            <a:headEnd/>
            <a:tailEnd/>
          </a:ln>
          <a:effectLst/>
        </p:spPr>
        <p:txBody>
          <a:bodyPr/>
          <a:lstStyle/>
          <a:p>
            <a:endParaRPr lang="en-US" sz="1765">
              <a:solidFill>
                <a:srgbClr val="000000"/>
              </a:solidFill>
            </a:endParaRPr>
          </a:p>
        </p:txBody>
      </p:sp>
      <p:sp>
        <p:nvSpPr>
          <p:cNvPr id="10" name="Text Box 12"/>
          <p:cNvSpPr txBox="1">
            <a:spLocks noChangeArrowheads="1"/>
          </p:cNvSpPr>
          <p:nvPr/>
        </p:nvSpPr>
        <p:spPr bwMode="auto">
          <a:xfrm>
            <a:off x="8229601" y="7169352"/>
            <a:ext cx="1371600" cy="307777"/>
          </a:xfrm>
          <a:prstGeom prst="rect">
            <a:avLst/>
          </a:prstGeom>
          <a:noFill/>
          <a:ln w="9525">
            <a:noFill/>
            <a:miter lim="800000"/>
            <a:headEnd/>
            <a:tailEnd/>
          </a:ln>
          <a:effectLst/>
        </p:spPr>
        <p:txBody>
          <a:bodyPr>
            <a:spAutoFit/>
          </a:bodyPr>
          <a:lstStyle/>
          <a:p>
            <a:pPr algn="r" defTabSz="899328">
              <a:spcBef>
                <a:spcPct val="50000"/>
              </a:spcBef>
              <a:defRPr/>
            </a:pPr>
            <a:fld id="{1BF43A68-F07F-4859-8172-4DD6D89A452C}" type="slidenum">
              <a:rPr lang="en-US" sz="1400">
                <a:solidFill>
                  <a:srgbClr val="000000"/>
                </a:solidFill>
                <a:latin typeface="Book Antiqua"/>
              </a:rPr>
              <a:pPr algn="r" defTabSz="899328">
                <a:spcBef>
                  <a:spcPct val="50000"/>
                </a:spcBef>
                <a:defRPr/>
              </a:pPr>
              <a:t>‹#›</a:t>
            </a:fld>
            <a:endParaRPr lang="en-US" sz="1400">
              <a:solidFill>
                <a:srgbClr val="000000"/>
              </a:solidFill>
              <a:latin typeface="Book Antiqua"/>
            </a:endParaRPr>
          </a:p>
        </p:txBody>
      </p:sp>
      <p:sp>
        <p:nvSpPr>
          <p:cNvPr id="25" name="Text Placeholder 24"/>
          <p:cNvSpPr>
            <a:spLocks noGrp="1"/>
          </p:cNvSpPr>
          <p:nvPr>
            <p:ph type="body" sz="quarter" idx="10"/>
          </p:nvPr>
        </p:nvSpPr>
        <p:spPr>
          <a:xfrm>
            <a:off x="685801" y="685801"/>
            <a:ext cx="8869680" cy="304800"/>
          </a:xfrm>
          <a:prstGeom prst="rect">
            <a:avLst/>
          </a:prstGeom>
        </p:spPr>
        <p:txBody>
          <a:bodyPr anchor="t" anchorCtr="0"/>
          <a:lstStyle>
            <a:lvl1pPr marL="0" indent="0" algn="l">
              <a:lnSpc>
                <a:spcPct val="100000"/>
              </a:lnSpc>
              <a:spcBef>
                <a:spcPts val="0"/>
              </a:spcBef>
              <a:buNone/>
              <a:defRPr sz="1400" b="1" i="0" u="none" baseline="0">
                <a:latin typeface="+mj-lt"/>
              </a:defRPr>
            </a:lvl1pPr>
          </a:lstStyle>
          <a:p>
            <a:pPr lvl="0"/>
            <a:r>
              <a:rPr lang="en-US"/>
              <a:t>Click to edit Master text styles</a:t>
            </a:r>
          </a:p>
        </p:txBody>
      </p:sp>
      <p:sp>
        <p:nvSpPr>
          <p:cNvPr id="4" name="Text Placeholder 3">
            <a:extLst>
              <a:ext uri="{FF2B5EF4-FFF2-40B4-BE49-F238E27FC236}">
                <a16:creationId xmlns:a16="http://schemas.microsoft.com/office/drawing/2014/main" id="{7B1A6B0E-01D9-4E00-6BE6-0EA502C35BDE}"/>
              </a:ext>
            </a:extLst>
          </p:cNvPr>
          <p:cNvSpPr>
            <a:spLocks noGrp="1"/>
          </p:cNvSpPr>
          <p:nvPr>
            <p:ph type="body" sz="quarter" idx="12"/>
          </p:nvPr>
        </p:nvSpPr>
        <p:spPr>
          <a:xfrm>
            <a:off x="685513" y="1219200"/>
            <a:ext cx="8885525" cy="5711825"/>
          </a:xfrm>
          <a:prstGeom prst="rect">
            <a:avLst/>
          </a:prstGeo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45274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01E7B92B-E7BC-1D77-490D-54303F58CCEA}"/>
              </a:ext>
            </a:extLst>
          </p:cNvPr>
          <p:cNvSpPr>
            <a:spLocks noGrp="1"/>
          </p:cNvSpPr>
          <p:nvPr>
            <p:ph type="dt" sz="half" idx="2"/>
          </p:nvPr>
        </p:nvSpPr>
        <p:spPr>
          <a:xfrm>
            <a:off x="691515" y="7203864"/>
            <a:ext cx="2263140" cy="413808"/>
          </a:xfrm>
          <a:prstGeom prst="rect">
            <a:avLst/>
          </a:prstGeom>
        </p:spPr>
        <p:txBody>
          <a:bodyPr vert="horz" lIns="91440" tIns="45720" rIns="91440" bIns="45720" rtlCol="0" anchor="ctr"/>
          <a:lstStyle>
            <a:lvl1pPr algn="l">
              <a:defRPr sz="1200">
                <a:solidFill>
                  <a:schemeClr val="tx1">
                    <a:tint val="82000"/>
                  </a:schemeClr>
                </a:solidFill>
              </a:defRPr>
            </a:lvl1pPr>
          </a:lstStyle>
          <a:p>
            <a:fld id="{75F860B2-C84C-4077-9CB4-52627CFEE70B}" type="datetimeFigureOut">
              <a:rPr lang="en-US" smtClean="0"/>
              <a:t>11/6/2025</a:t>
            </a:fld>
            <a:endParaRPr lang="en-US"/>
          </a:p>
        </p:txBody>
      </p:sp>
      <p:sp>
        <p:nvSpPr>
          <p:cNvPr id="6" name="Footer Placeholder 5">
            <a:extLst>
              <a:ext uri="{FF2B5EF4-FFF2-40B4-BE49-F238E27FC236}">
                <a16:creationId xmlns:a16="http://schemas.microsoft.com/office/drawing/2014/main" id="{B186E565-0615-E6DF-E378-057C5FC4256B}"/>
              </a:ext>
            </a:extLst>
          </p:cNvPr>
          <p:cNvSpPr>
            <a:spLocks noGrp="1"/>
          </p:cNvSpPr>
          <p:nvPr>
            <p:ph type="ftr" sz="quarter" idx="3"/>
          </p:nvPr>
        </p:nvSpPr>
        <p:spPr>
          <a:xfrm>
            <a:off x="3331845" y="7203864"/>
            <a:ext cx="3394710" cy="41380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7" name="Slide Number Placeholder 6">
            <a:extLst>
              <a:ext uri="{FF2B5EF4-FFF2-40B4-BE49-F238E27FC236}">
                <a16:creationId xmlns:a16="http://schemas.microsoft.com/office/drawing/2014/main" id="{2A5D27B9-611A-AC97-F9DA-F450379EA15B}"/>
              </a:ext>
            </a:extLst>
          </p:cNvPr>
          <p:cNvSpPr>
            <a:spLocks noGrp="1"/>
          </p:cNvSpPr>
          <p:nvPr>
            <p:ph type="sldNum" sz="quarter" idx="4"/>
          </p:nvPr>
        </p:nvSpPr>
        <p:spPr>
          <a:xfrm>
            <a:off x="7103745" y="7203864"/>
            <a:ext cx="2263140" cy="413808"/>
          </a:xfrm>
          <a:prstGeom prst="rect">
            <a:avLst/>
          </a:prstGeom>
        </p:spPr>
        <p:txBody>
          <a:bodyPr vert="horz" lIns="91440" tIns="45720" rIns="91440" bIns="45720" rtlCol="0" anchor="ctr"/>
          <a:lstStyle>
            <a:lvl1pPr algn="r">
              <a:defRPr sz="1200">
                <a:solidFill>
                  <a:schemeClr val="tx1">
                    <a:tint val="82000"/>
                  </a:schemeClr>
                </a:solidFill>
              </a:defRPr>
            </a:lvl1pPr>
          </a:lstStyle>
          <a:p>
            <a:fld id="{C0F4C11E-6852-4D5F-BBF5-B734ADFA4F08}" type="slidenum">
              <a:rPr lang="en-US" smtClean="0"/>
              <a:t>‹#›</a:t>
            </a:fld>
            <a:endParaRPr lang="en-US"/>
          </a:p>
        </p:txBody>
      </p:sp>
      <p:sp>
        <p:nvSpPr>
          <p:cNvPr id="2" name="Title Placeholder 1">
            <a:extLst>
              <a:ext uri="{FF2B5EF4-FFF2-40B4-BE49-F238E27FC236}">
                <a16:creationId xmlns:a16="http://schemas.microsoft.com/office/drawing/2014/main" id="{B6831F7F-A82B-2DBA-B31D-A57A0080597F}"/>
              </a:ext>
            </a:extLst>
          </p:cNvPr>
          <p:cNvSpPr>
            <a:spLocks noGrp="1"/>
          </p:cNvSpPr>
          <p:nvPr>
            <p:ph type="title"/>
          </p:nvPr>
        </p:nvSpPr>
        <p:spPr>
          <a:xfrm>
            <a:off x="692150" y="414338"/>
            <a:ext cx="8674100" cy="1501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2167491-4475-2766-F242-3795391CD996}"/>
              </a:ext>
            </a:extLst>
          </p:cNvPr>
          <p:cNvSpPr>
            <a:spLocks noGrp="1"/>
          </p:cNvSpPr>
          <p:nvPr>
            <p:ph type="body" idx="1"/>
          </p:nvPr>
        </p:nvSpPr>
        <p:spPr>
          <a:xfrm>
            <a:off x="692150" y="2068513"/>
            <a:ext cx="8674100" cy="49323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700239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8" r:id="rId4"/>
    <p:sldLayoutId id="2147483706" r:id="rId5"/>
    <p:sldLayoutId id="2147483707" r:id="rId6"/>
  </p:sldLayoutIdLst>
  <p:txStyles>
    <p:titleStyle>
      <a:lvl1pPr algn="l" defTabSz="806874" rtl="0" eaLnBrk="1" latinLnBrk="0" hangingPunct="1">
        <a:lnSpc>
          <a:spcPct val="90000"/>
        </a:lnSpc>
        <a:spcBef>
          <a:spcPct val="0"/>
        </a:spcBef>
        <a:buNone/>
        <a:defRPr sz="1400" b="1" kern="1200">
          <a:solidFill>
            <a:schemeClr val="tx1"/>
          </a:solidFill>
          <a:latin typeface="+mj-lt"/>
          <a:ea typeface="+mj-ea"/>
          <a:cs typeface="+mj-cs"/>
        </a:defRPr>
      </a:lvl1pPr>
    </p:titleStyle>
    <p:bodyStyle>
      <a:lvl1pPr marL="201719" indent="-201719" algn="l" defTabSz="806874" rtl="0" eaLnBrk="1" latinLnBrk="0" hangingPunct="1">
        <a:lnSpc>
          <a:spcPct val="90000"/>
        </a:lnSpc>
        <a:spcBef>
          <a:spcPts val="882"/>
        </a:spcBef>
        <a:buFont typeface="Arial" panose="020B0604020202020204" pitchFamily="34" charset="0"/>
        <a:buChar char="•"/>
        <a:defRPr sz="1200" kern="1200">
          <a:solidFill>
            <a:schemeClr val="tx1"/>
          </a:solidFill>
          <a:latin typeface="+mn-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74" rtl="0" eaLnBrk="1" latinLnBrk="0" hangingPunct="1">
        <a:defRPr sz="1588" kern="1200">
          <a:solidFill>
            <a:schemeClr val="tx1"/>
          </a:solidFill>
          <a:latin typeface="+mn-lt"/>
          <a:ea typeface="+mn-ea"/>
          <a:cs typeface="+mn-cs"/>
        </a:defRPr>
      </a:lvl1pPr>
      <a:lvl2pPr marL="403437" algn="l" defTabSz="806874" rtl="0" eaLnBrk="1" latinLnBrk="0" hangingPunct="1">
        <a:defRPr sz="1588" kern="1200">
          <a:solidFill>
            <a:schemeClr val="tx1"/>
          </a:solidFill>
          <a:latin typeface="+mn-lt"/>
          <a:ea typeface="+mn-ea"/>
          <a:cs typeface="+mn-cs"/>
        </a:defRPr>
      </a:lvl2pPr>
      <a:lvl3pPr marL="806874" algn="l" defTabSz="806874" rtl="0" eaLnBrk="1" latinLnBrk="0" hangingPunct="1">
        <a:defRPr sz="1588" kern="1200">
          <a:solidFill>
            <a:schemeClr val="tx1"/>
          </a:solidFill>
          <a:latin typeface="+mn-lt"/>
          <a:ea typeface="+mn-ea"/>
          <a:cs typeface="+mn-cs"/>
        </a:defRPr>
      </a:lvl3pPr>
      <a:lvl4pPr marL="1210310" algn="l" defTabSz="806874" rtl="0" eaLnBrk="1" latinLnBrk="0" hangingPunct="1">
        <a:defRPr sz="1588" kern="1200">
          <a:solidFill>
            <a:schemeClr val="tx1"/>
          </a:solidFill>
          <a:latin typeface="+mn-lt"/>
          <a:ea typeface="+mn-ea"/>
          <a:cs typeface="+mn-cs"/>
        </a:defRPr>
      </a:lvl4pPr>
      <a:lvl5pPr marL="1613748" algn="l" defTabSz="806874" rtl="0" eaLnBrk="1" latinLnBrk="0" hangingPunct="1">
        <a:defRPr sz="1588" kern="1200">
          <a:solidFill>
            <a:schemeClr val="tx1"/>
          </a:solidFill>
          <a:latin typeface="+mn-lt"/>
          <a:ea typeface="+mn-ea"/>
          <a:cs typeface="+mn-cs"/>
        </a:defRPr>
      </a:lvl5pPr>
      <a:lvl6pPr marL="2017185" algn="l" defTabSz="806874" rtl="0" eaLnBrk="1" latinLnBrk="0" hangingPunct="1">
        <a:defRPr sz="1588" kern="1200">
          <a:solidFill>
            <a:schemeClr val="tx1"/>
          </a:solidFill>
          <a:latin typeface="+mn-lt"/>
          <a:ea typeface="+mn-ea"/>
          <a:cs typeface="+mn-cs"/>
        </a:defRPr>
      </a:lvl6pPr>
      <a:lvl7pPr marL="2420622" algn="l" defTabSz="806874" rtl="0" eaLnBrk="1" latinLnBrk="0" hangingPunct="1">
        <a:defRPr sz="1588" kern="1200">
          <a:solidFill>
            <a:schemeClr val="tx1"/>
          </a:solidFill>
          <a:latin typeface="+mn-lt"/>
          <a:ea typeface="+mn-ea"/>
          <a:cs typeface="+mn-cs"/>
        </a:defRPr>
      </a:lvl7pPr>
      <a:lvl8pPr marL="2824059" algn="l" defTabSz="806874" rtl="0" eaLnBrk="1" latinLnBrk="0" hangingPunct="1">
        <a:defRPr sz="1588" kern="1200">
          <a:solidFill>
            <a:schemeClr val="tx1"/>
          </a:solidFill>
          <a:latin typeface="+mn-lt"/>
          <a:ea typeface="+mn-ea"/>
          <a:cs typeface="+mn-cs"/>
        </a:defRPr>
      </a:lvl8pPr>
      <a:lvl9pPr marL="3227495" algn="l" defTabSz="806874" rtl="0" eaLnBrk="1" latinLnBrk="0" hangingPunct="1">
        <a:defRPr sz="1588"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774">
          <p15:clr>
            <a:srgbClr val="F26B43"/>
          </p15:clr>
        </p15:guide>
        <p15:guide id="4" pos="348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804CA397-0A86-05ED-25C0-95F9BF368CFC}"/>
              </a:ext>
            </a:extLst>
          </p:cNvPr>
          <p:cNvSpPr>
            <a:spLocks noGrp="1"/>
          </p:cNvSpPr>
          <p:nvPr>
            <p:ph type="body" sz="quarter" idx="17"/>
          </p:nvPr>
        </p:nvSpPr>
        <p:spPr/>
        <p:txBody>
          <a:bodyPr/>
          <a:lstStyle/>
          <a:p>
            <a:r>
              <a:rPr lang="en-US" sz="1600" dirty="0">
                <a:solidFill>
                  <a:schemeClr val="bg1"/>
                </a:solidFill>
              </a:rPr>
              <a:t>PUBLIC MEETING – JUNIPER ADVISORY</a:t>
            </a:r>
          </a:p>
        </p:txBody>
      </p:sp>
      <p:pic>
        <p:nvPicPr>
          <p:cNvPr id="5" name="Picture 4">
            <a:extLst>
              <a:ext uri="{FF2B5EF4-FFF2-40B4-BE49-F238E27FC236}">
                <a16:creationId xmlns:a16="http://schemas.microsoft.com/office/drawing/2014/main" id="{9E30965C-EF5F-3B6F-A5A8-23B92BE4527E}"/>
              </a:ext>
            </a:extLst>
          </p:cNvPr>
          <p:cNvPicPr>
            <a:picLocks noChangeAspect="1"/>
          </p:cNvPicPr>
          <p:nvPr>
            <p:custDataLst>
              <p:tags r:id="rId1"/>
            </p:custDataLst>
          </p:nvPr>
        </p:nvPicPr>
        <p:blipFill>
          <a:blip r:embed="rId4"/>
          <a:stretch>
            <a:fillRect/>
          </a:stretch>
        </p:blipFill>
        <p:spPr>
          <a:xfrm>
            <a:off x="4839685" y="3781425"/>
            <a:ext cx="400050" cy="209550"/>
          </a:xfrm>
          <a:prstGeom prst="rect">
            <a:avLst/>
          </a:prstGeom>
        </p:spPr>
      </p:pic>
      <p:pic>
        <p:nvPicPr>
          <p:cNvPr id="3" name="Picture 2">
            <a:extLst>
              <a:ext uri="{FF2B5EF4-FFF2-40B4-BE49-F238E27FC236}">
                <a16:creationId xmlns:a16="http://schemas.microsoft.com/office/drawing/2014/main" id="{B4E4B890-A6DE-8DE1-8BEC-37352298C4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5173403" y="3022333"/>
            <a:ext cx="4216406" cy="773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40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263B1-00B2-8E7B-8A51-E4734E9A0208}"/>
            </a:ext>
          </a:extLst>
        </p:cNvPr>
        <p:cNvGrpSpPr/>
        <p:nvPr/>
      </p:nvGrpSpPr>
      <p:grpSpPr>
        <a:xfrm>
          <a:off x="0" y="0"/>
          <a:ext cx="0" cy="0"/>
          <a:chOff x="0" y="0"/>
          <a:chExt cx="0" cy="0"/>
        </a:xfrm>
      </p:grpSpPr>
      <p:sp>
        <p:nvSpPr>
          <p:cNvPr id="7" name="Text Placeholder 2">
            <a:extLst>
              <a:ext uri="{FF2B5EF4-FFF2-40B4-BE49-F238E27FC236}">
                <a16:creationId xmlns:a16="http://schemas.microsoft.com/office/drawing/2014/main" id="{5CFD0E0D-D219-5E98-4193-BFCCD2F4AA45}"/>
              </a:ext>
            </a:extLst>
          </p:cNvPr>
          <p:cNvSpPr>
            <a:spLocks noGrp="1"/>
          </p:cNvSpPr>
          <p:nvPr>
            <p:ph type="body" sz="quarter" idx="11"/>
          </p:nvPr>
        </p:nvSpPr>
        <p:spPr/>
        <p:txBody>
          <a:bodyPr/>
          <a:lstStyle/>
          <a:p>
            <a:r>
              <a:rPr lang="en-US" sz="1200">
                <a:solidFill>
                  <a:srgbClr val="000000"/>
                </a:solidFill>
              </a:rPr>
              <a:t>PROCESS REVIEW</a:t>
            </a:r>
            <a:endParaRPr lang="en-US" sz="1200"/>
          </a:p>
        </p:txBody>
      </p:sp>
      <p:sp>
        <p:nvSpPr>
          <p:cNvPr id="2" name="Text Placeholder 1">
            <a:extLst>
              <a:ext uri="{FF2B5EF4-FFF2-40B4-BE49-F238E27FC236}">
                <a16:creationId xmlns:a16="http://schemas.microsoft.com/office/drawing/2014/main" id="{E112D0EB-D9AD-FC24-15E0-8FE7599EA4FA}"/>
              </a:ext>
            </a:extLst>
          </p:cNvPr>
          <p:cNvSpPr>
            <a:spLocks noGrp="1"/>
          </p:cNvSpPr>
          <p:nvPr>
            <p:ph type="body" sz="quarter" idx="10"/>
          </p:nvPr>
        </p:nvSpPr>
        <p:spPr/>
        <p:txBody>
          <a:bodyPr>
            <a:noAutofit/>
          </a:bodyPr>
          <a:lstStyle/>
          <a:p>
            <a:r>
              <a:rPr lang="en-US" sz="1600" dirty="0">
                <a:solidFill>
                  <a:srgbClr val="000000"/>
                </a:solidFill>
                <a:latin typeface="Book Antiqua"/>
              </a:rPr>
              <a:t>PROCESS OVERVIEW</a:t>
            </a:r>
            <a:endParaRPr lang="en-US" sz="1600" b="0" i="1" dirty="0">
              <a:solidFill>
                <a:srgbClr val="000000"/>
              </a:solidFill>
              <a:latin typeface="Book Antiqua"/>
            </a:endParaRPr>
          </a:p>
        </p:txBody>
      </p:sp>
      <p:sp>
        <p:nvSpPr>
          <p:cNvPr id="137" name="Rectangle 3">
            <a:extLst>
              <a:ext uri="{FF2B5EF4-FFF2-40B4-BE49-F238E27FC236}">
                <a16:creationId xmlns:a16="http://schemas.microsoft.com/office/drawing/2014/main" id="{765D6B97-523B-73A4-569A-A7D4B4712E68}"/>
              </a:ext>
            </a:extLst>
          </p:cNvPr>
          <p:cNvSpPr txBox="1">
            <a:spLocks noChangeArrowheads="1"/>
          </p:cNvSpPr>
          <p:nvPr/>
        </p:nvSpPr>
        <p:spPr>
          <a:xfrm>
            <a:off x="771525" y="1156138"/>
            <a:ext cx="8839200" cy="5778062"/>
          </a:xfrm>
          <a:prstGeom prst="rect">
            <a:avLst/>
          </a:prstGeom>
        </p:spPr>
        <p:txBody>
          <a:bodyPr/>
          <a:lstStyle>
            <a:lvl1pPr marL="260350" indent="-260350" algn="l" defTabSz="1019175" rtl="0" eaLnBrk="0" fontAlgn="base" hangingPunct="0">
              <a:spcBef>
                <a:spcPct val="0"/>
              </a:spcBef>
              <a:spcAft>
                <a:spcPct val="0"/>
              </a:spcAft>
              <a:buFont typeface="Wingdings" pitchFamily="2" charset="2"/>
              <a:buChar char="§"/>
              <a:defRPr sz="1200">
                <a:solidFill>
                  <a:schemeClr val="tx1"/>
                </a:solidFill>
                <a:latin typeface="+mn-lt"/>
                <a:ea typeface="+mn-ea"/>
                <a:cs typeface="+mn-cs"/>
              </a:defRPr>
            </a:lvl1pPr>
            <a:lvl2pPr marL="635000" indent="-247650" algn="l" defTabSz="1019175" rtl="0" eaLnBrk="0" fontAlgn="base" hangingPunct="0">
              <a:spcBef>
                <a:spcPct val="0"/>
              </a:spcBef>
              <a:spcAft>
                <a:spcPct val="0"/>
              </a:spcAft>
              <a:buChar char="–"/>
              <a:defRPr sz="1200">
                <a:solidFill>
                  <a:schemeClr val="tx1"/>
                </a:solidFill>
                <a:latin typeface="+mn-lt"/>
              </a:defRPr>
            </a:lvl2pPr>
            <a:lvl3pPr marL="1017588" indent="-255588" algn="l" defTabSz="1019175" rtl="0" eaLnBrk="0" fontAlgn="base" hangingPunct="0">
              <a:spcBef>
                <a:spcPct val="0"/>
              </a:spcBef>
              <a:spcAft>
                <a:spcPct val="0"/>
              </a:spcAft>
              <a:buChar char="•"/>
              <a:defRPr sz="1200">
                <a:solidFill>
                  <a:schemeClr val="tx1"/>
                </a:solidFill>
                <a:latin typeface="+mn-lt"/>
              </a:defRPr>
            </a:lvl3pPr>
            <a:lvl4pPr marL="1403350" indent="-258763" algn="l" defTabSz="1019175" rtl="0" eaLnBrk="0" fontAlgn="base" hangingPunct="0">
              <a:spcBef>
                <a:spcPct val="0"/>
              </a:spcBef>
              <a:spcAft>
                <a:spcPct val="0"/>
              </a:spcAft>
              <a:buChar char="–"/>
              <a:defRPr sz="1200">
                <a:solidFill>
                  <a:schemeClr val="tx1"/>
                </a:solidFill>
                <a:latin typeface="+mn-lt"/>
              </a:defRPr>
            </a:lvl4pPr>
            <a:lvl5pPr marL="1784350" indent="-254000" algn="l" defTabSz="1019175" rtl="0" eaLnBrk="0" fontAlgn="base" hangingPunct="0">
              <a:spcBef>
                <a:spcPct val="0"/>
              </a:spcBef>
              <a:spcAft>
                <a:spcPct val="0"/>
              </a:spcAft>
              <a:buFont typeface="Wingdings" pitchFamily="2" charset="2"/>
              <a:buChar char="§"/>
              <a:defRPr sz="1200">
                <a:solidFill>
                  <a:schemeClr val="tx1"/>
                </a:solidFill>
                <a:latin typeface="+mn-lt"/>
              </a:defRPr>
            </a:lvl5pPr>
            <a:lvl6pPr marL="2241550" indent="-254000" algn="l" defTabSz="1019175" rtl="0" fontAlgn="base">
              <a:spcBef>
                <a:spcPct val="0"/>
              </a:spcBef>
              <a:spcAft>
                <a:spcPct val="0"/>
              </a:spcAft>
              <a:buFont typeface="Wingdings" pitchFamily="2" charset="2"/>
              <a:buChar char="§"/>
              <a:defRPr sz="1200">
                <a:solidFill>
                  <a:schemeClr val="tx1"/>
                </a:solidFill>
                <a:latin typeface="+mn-lt"/>
              </a:defRPr>
            </a:lvl6pPr>
            <a:lvl7pPr marL="2698750" indent="-254000" algn="l" defTabSz="1019175" rtl="0" fontAlgn="base">
              <a:spcBef>
                <a:spcPct val="0"/>
              </a:spcBef>
              <a:spcAft>
                <a:spcPct val="0"/>
              </a:spcAft>
              <a:buFont typeface="Wingdings" pitchFamily="2" charset="2"/>
              <a:buChar char="§"/>
              <a:defRPr sz="1200">
                <a:solidFill>
                  <a:schemeClr val="tx1"/>
                </a:solidFill>
                <a:latin typeface="+mn-lt"/>
              </a:defRPr>
            </a:lvl7pPr>
            <a:lvl8pPr marL="3155950" indent="-254000" algn="l" defTabSz="1019175" rtl="0" fontAlgn="base">
              <a:spcBef>
                <a:spcPct val="0"/>
              </a:spcBef>
              <a:spcAft>
                <a:spcPct val="0"/>
              </a:spcAft>
              <a:buFont typeface="Wingdings" pitchFamily="2" charset="2"/>
              <a:buChar char="§"/>
              <a:defRPr sz="1200">
                <a:solidFill>
                  <a:schemeClr val="tx1"/>
                </a:solidFill>
                <a:latin typeface="+mn-lt"/>
              </a:defRPr>
            </a:lvl8pPr>
            <a:lvl9pPr marL="3613150" indent="-254000" algn="l" defTabSz="1019175" rtl="0" fontAlgn="base">
              <a:spcBef>
                <a:spcPct val="0"/>
              </a:spcBef>
              <a:spcAft>
                <a:spcPct val="0"/>
              </a:spcAft>
              <a:buFont typeface="Wingdings" pitchFamily="2" charset="2"/>
              <a:buChar char="§"/>
              <a:defRPr sz="1200">
                <a:solidFill>
                  <a:schemeClr val="tx1"/>
                </a:solidFill>
                <a:latin typeface="+mn-lt"/>
              </a:defRPr>
            </a:lvl9pPr>
          </a:lstStyle>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0" marR="0" lvl="0" indent="0" algn="l" defTabSz="1019175" rtl="0" eaLnBrk="0" fontAlgn="base" latinLnBrk="0" hangingPunct="0">
              <a:lnSpc>
                <a:spcPct val="15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60350" marR="0" lvl="0" indent="-260350" algn="l" defTabSz="1019175" rtl="0" eaLnBrk="0" fontAlgn="base" latinLnBrk="0" hangingPunct="0">
              <a:lnSpc>
                <a:spcPct val="10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28600" marR="0" lvl="0" indent="-228600" algn="l" defTabSz="1019175" rtl="0" eaLnBrk="1" fontAlgn="base" latinLnBrk="0" hangingPunct="1">
              <a:lnSpc>
                <a:spcPct val="100000"/>
              </a:lnSpc>
              <a:spcBef>
                <a:spcPct val="0"/>
              </a:spcBef>
              <a:spcAft>
                <a:spcPct val="0"/>
              </a:spcAft>
              <a:buClrTx/>
              <a:buSzTx/>
              <a:buFont typeface="Wingdings" pitchFamily="2" charset="2"/>
              <a:buChar char="§"/>
              <a:tabLst/>
              <a:defRPr/>
            </a:pPr>
            <a:endParaRPr kumimoji="0" lang="en-US" sz="1200" b="0" i="0" u="none" strike="noStrike" kern="0" cap="none" spc="0" normalizeH="0" baseline="0" noProof="0">
              <a:ln>
                <a:noFill/>
              </a:ln>
              <a:solidFill>
                <a:srgbClr val="000000"/>
              </a:solidFill>
              <a:effectLst/>
              <a:uLnTx/>
              <a:uFillTx/>
              <a:latin typeface="Book Antiqua"/>
              <a:ea typeface="+mn-ea"/>
              <a:cs typeface="+mn-cs"/>
            </a:endParaRPr>
          </a:p>
        </p:txBody>
      </p:sp>
      <p:graphicFrame>
        <p:nvGraphicFramePr>
          <p:cNvPr id="4" name="Table 3">
            <a:extLst>
              <a:ext uri="{FF2B5EF4-FFF2-40B4-BE49-F238E27FC236}">
                <a16:creationId xmlns:a16="http://schemas.microsoft.com/office/drawing/2014/main" id="{8DD538B6-95C2-79A4-74C0-6C1D44239D79}"/>
              </a:ext>
            </a:extLst>
          </p:cNvPr>
          <p:cNvGraphicFramePr>
            <a:graphicFrameLocks noGrp="1"/>
          </p:cNvGraphicFramePr>
          <p:nvPr>
            <p:extLst>
              <p:ext uri="{D42A27DB-BD31-4B8C-83A1-F6EECF244321}">
                <p14:modId xmlns:p14="http://schemas.microsoft.com/office/powerpoint/2010/main" val="3850755290"/>
              </p:ext>
            </p:extLst>
          </p:nvPr>
        </p:nvGraphicFramePr>
        <p:xfrm>
          <a:off x="737470" y="1281957"/>
          <a:ext cx="9153662" cy="5895277"/>
        </p:xfrm>
        <a:graphic>
          <a:graphicData uri="http://schemas.openxmlformats.org/drawingml/2006/table">
            <a:tbl>
              <a:tblPr firstRow="1" bandRow="1">
                <a:tableStyleId>{5C22544A-7EE6-4342-B048-85BDC9FD1C3A}</a:tableStyleId>
              </a:tblPr>
              <a:tblGrid>
                <a:gridCol w="8660494">
                  <a:extLst>
                    <a:ext uri="{9D8B030D-6E8A-4147-A177-3AD203B41FA5}">
                      <a16:colId xmlns:a16="http://schemas.microsoft.com/office/drawing/2014/main" val="4047884011"/>
                    </a:ext>
                  </a:extLst>
                </a:gridCol>
                <a:gridCol w="493168">
                  <a:extLst>
                    <a:ext uri="{9D8B030D-6E8A-4147-A177-3AD203B41FA5}">
                      <a16:colId xmlns:a16="http://schemas.microsoft.com/office/drawing/2014/main" val="3748624510"/>
                    </a:ext>
                  </a:extLst>
                </a:gridCol>
              </a:tblGrid>
              <a:tr h="1158728">
                <a:tc>
                  <a:txBody>
                    <a:bodyPr/>
                    <a:lstStyle/>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Late 2024 -TCHD Board of Directors selected Juniper Advisory to provide guidance through a comprehensive and competitive process towards identifying a long-term strategic alliance.  </a:t>
                      </a:r>
                      <a:br>
                        <a:rPr kumimoji="0" lang="en-US" sz="1400" b="0" i="0" u="none" strike="noStrike" kern="0" cap="none" spc="0" normalizeH="0" baseline="0" noProof="0" dirty="0">
                          <a:ln>
                            <a:noFill/>
                          </a:ln>
                          <a:solidFill>
                            <a:schemeClr val="tx1"/>
                          </a:solidFill>
                          <a:effectLst/>
                          <a:uLnTx/>
                          <a:uFillTx/>
                          <a:latin typeface="+mn-lt"/>
                          <a:ea typeface="+mn-ea"/>
                          <a:cs typeface="+mn-cs"/>
                        </a:rPr>
                      </a:b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Jan 2025 - Designed a process to proactively assess strategic options, maximize Board objectives as identified through interviews with key Tri City stakeholders, and minimize operational disruptions. </a:t>
                      </a:r>
                      <a:br>
                        <a:rPr kumimoji="0" lang="en-US" sz="1400" b="0" i="0" u="none" strike="noStrike" kern="0" cap="none" spc="0" normalizeH="0" baseline="0" noProof="0" dirty="0">
                          <a:ln>
                            <a:noFill/>
                          </a:ln>
                          <a:solidFill>
                            <a:schemeClr val="tx1"/>
                          </a:solidFill>
                          <a:effectLst/>
                          <a:uLnTx/>
                          <a:uFillTx/>
                          <a:latin typeface="+mn-lt"/>
                          <a:ea typeface="+mn-ea"/>
                          <a:cs typeface="+mn-cs"/>
                        </a:rPr>
                      </a:b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February 2025 – Broad outreach to a diverse set of 25 potential partners nationally, regionally and locally representing. All potential partners had access to the same in depth information on TCMC.  </a:t>
                      </a:r>
                      <a:br>
                        <a:rPr lang="en-US" sz="1400" b="0" kern="1200" dirty="0">
                          <a:solidFill>
                            <a:schemeClr val="tx1"/>
                          </a:solidFill>
                          <a:effectLst/>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April 2025 – 3 organizations submitted a Phase I indication of interest.  The Board advanced all 3 as finalists at the April 24, 2025 meeting.</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April 2025 -  Finalists were provided instruction letters for phase II proposals and 2 organizations ultimately responded. </a:t>
                      </a:r>
                      <a:br>
                        <a:rPr kumimoji="0" lang="en-US" sz="1400" b="0" i="0" u="none" strike="noStrike" kern="0" cap="none" spc="0" normalizeH="0" baseline="0" noProof="0" dirty="0">
                          <a:ln>
                            <a:noFill/>
                          </a:ln>
                          <a:solidFill>
                            <a:srgbClr val="000000"/>
                          </a:solidFill>
                          <a:effectLst/>
                          <a:uLnTx/>
                          <a:uFillTx/>
                          <a:latin typeface="+mn-lt"/>
                          <a:ea typeface="+mn-ea"/>
                          <a:cs typeface="+mn-cs"/>
                        </a:rPr>
                      </a:br>
                      <a:r>
                        <a:rPr kumimoji="0" lang="en-US" sz="1400" b="0" i="0" u="none" strike="noStrike" kern="0" cap="none" spc="0" normalizeH="0" baseline="0" noProof="0" dirty="0">
                          <a:ln>
                            <a:noFill/>
                          </a:ln>
                          <a:solidFill>
                            <a:srgbClr val="000000"/>
                          </a:solidFill>
                          <a:effectLst/>
                          <a:uLnTx/>
                          <a:uFillTx/>
                          <a:latin typeface="+mn-lt"/>
                          <a:ea typeface="+mn-ea"/>
                          <a:cs typeface="+mn-cs"/>
                        </a:rPr>
                        <a:t> </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May 2025 - Proposals made available to the public in advance of the open Board meeting.  The Board ultimately selected Sharp HealthCare to enter into a letter of intent</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June 2025 – A letter of intent was executed by TCHD and Sharp HealthCare, followed by a due diligence period working towards a definitive agreement and the public meetings currently underway.</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lvl="0" indent="-228600" algn="l" defTabSz="1019175" rtl="0" eaLnBrk="0" fontAlgn="base" latinLnBrk="0" hangingPunct="0">
                        <a:lnSpc>
                          <a:spcPct val="130000"/>
                        </a:lnSpc>
                        <a:spcBef>
                          <a:spcPct val="0"/>
                        </a:spcBef>
                        <a:spcAft>
                          <a:spcPct val="0"/>
                        </a:spcAft>
                        <a:buClrTx/>
                        <a:buSzTx/>
                        <a:buFont typeface="Wingdings" pitchFamily="2" charset="2"/>
                        <a:buChar char="§"/>
                        <a:tabLst/>
                        <a:defRPr/>
                      </a:pPr>
                      <a:endParaRPr lang="en-US" sz="1400" i="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7810856"/>
                  </a:ext>
                </a:extLst>
              </a:tr>
            </a:tbl>
          </a:graphicData>
        </a:graphic>
      </p:graphicFrame>
    </p:spTree>
    <p:extLst>
      <p:ext uri="{BB962C8B-B14F-4D97-AF65-F5344CB8AC3E}">
        <p14:creationId xmlns:p14="http://schemas.microsoft.com/office/powerpoint/2010/main" val="27018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57E1558-06F3-8FF1-A765-DF13767C977C}"/>
              </a:ext>
            </a:extLst>
          </p:cNvPr>
          <p:cNvSpPr>
            <a:spLocks noGrp="1"/>
          </p:cNvSpPr>
          <p:nvPr>
            <p:ph type="body" sz="quarter" idx="11"/>
          </p:nvPr>
        </p:nvSpPr>
        <p:spPr/>
        <p:txBody>
          <a:bodyPr/>
          <a:lstStyle/>
          <a:p>
            <a:r>
              <a:rPr lang="en-US" dirty="0"/>
              <a:t>PROPOSAL</a:t>
            </a:r>
          </a:p>
        </p:txBody>
      </p:sp>
      <p:sp>
        <p:nvSpPr>
          <p:cNvPr id="16" name="Text Placeholder 3">
            <a:extLst>
              <a:ext uri="{FF2B5EF4-FFF2-40B4-BE49-F238E27FC236}">
                <a16:creationId xmlns:a16="http://schemas.microsoft.com/office/drawing/2014/main" id="{8B723E69-9BFF-C6FC-183A-D03AFC890FFE}"/>
              </a:ext>
            </a:extLst>
          </p:cNvPr>
          <p:cNvSpPr txBox="1">
            <a:spLocks/>
          </p:cNvSpPr>
          <p:nvPr/>
        </p:nvSpPr>
        <p:spPr>
          <a:xfrm>
            <a:off x="669639" y="1198655"/>
            <a:ext cx="8885525" cy="5711825"/>
          </a:xfrm>
          <a:prstGeom prst="rect">
            <a:avLst/>
          </a:prstGeom>
        </p:spPr>
        <p:txBody>
          <a:bodyPr/>
          <a:lstStyle>
            <a:lvl1pPr marL="201719" indent="-201719" algn="l" defTabSz="806874" rtl="0" eaLnBrk="1" latinLnBrk="0" hangingPunct="1">
              <a:lnSpc>
                <a:spcPct val="90000"/>
              </a:lnSpc>
              <a:spcBef>
                <a:spcPts val="882"/>
              </a:spcBef>
              <a:buFont typeface="Arial" panose="020B0604020202020204" pitchFamily="34" charset="0"/>
              <a:buChar char="•"/>
              <a:defRPr sz="1200" kern="1200">
                <a:solidFill>
                  <a:schemeClr val="tx1"/>
                </a:solidFill>
                <a:latin typeface="+mn-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marL="0" lvl="1" indent="0">
              <a:buNone/>
            </a:pPr>
            <a:r>
              <a:rPr lang="en-US" sz="1600" dirty="0"/>
              <a:t>Sharp’s Proposal offers a strong vision for partnership </a:t>
            </a:r>
            <a:r>
              <a:rPr lang="en-US" sz="1600"/>
              <a:t>with Tri-City</a:t>
            </a:r>
            <a:endParaRPr lang="en-US" sz="1600" dirty="0"/>
          </a:p>
          <a:p>
            <a:pPr marL="0" lvl="1" indent="0">
              <a:buNone/>
            </a:pPr>
            <a:endParaRPr lang="en-US" sz="1600" dirty="0"/>
          </a:p>
          <a:p>
            <a:pPr marL="0" lvl="1" indent="0">
              <a:buNone/>
            </a:pPr>
            <a:r>
              <a:rPr lang="en-US" sz="1600" b="1" dirty="0"/>
              <a:t>Commitments</a:t>
            </a:r>
            <a:r>
              <a:rPr lang="en-US" sz="1600" dirty="0"/>
              <a:t> </a:t>
            </a:r>
          </a:p>
          <a:p>
            <a:pPr marL="692362" lvl="2" indent="-288925"/>
            <a:r>
              <a:rPr lang="en-US" sz="1600" dirty="0"/>
              <a:t>Long-term lease encompassing all of TCMC’s assets and operations based on the time tested and successful model with Grossmont</a:t>
            </a:r>
          </a:p>
          <a:p>
            <a:pPr marL="692362" lvl="2" indent="-288925"/>
            <a:r>
              <a:rPr lang="en-US" sz="1600" dirty="0"/>
              <a:t>$100mm capital commitment over 5 years to improve our facilities</a:t>
            </a:r>
          </a:p>
          <a:p>
            <a:pPr marL="692362" lvl="2" indent="-288925"/>
            <a:r>
              <a:rPr lang="en-US" sz="1600" dirty="0"/>
              <a:t>Assumption of all TCMC’s liabilities </a:t>
            </a:r>
          </a:p>
          <a:p>
            <a:pPr marL="692362" lvl="2" indent="-288925"/>
            <a:r>
              <a:rPr lang="en-US" sz="1600" dirty="0"/>
              <a:t>Ensure seismic compliance for minimum of 175 beds</a:t>
            </a:r>
          </a:p>
          <a:p>
            <a:pPr marL="692362" lvl="2" indent="-288925"/>
            <a:r>
              <a:rPr lang="en-US" sz="1600" dirty="0"/>
              <a:t>Implementation of the Epic health record benefiting patients and the clinical care teams</a:t>
            </a:r>
          </a:p>
          <a:p>
            <a:pPr marL="692362" lvl="2" indent="-288925"/>
            <a:endParaRPr lang="en-US" sz="1600" dirty="0"/>
          </a:p>
          <a:p>
            <a:pPr marL="0" indent="0" fontAlgn="t">
              <a:buNone/>
            </a:pPr>
            <a:r>
              <a:rPr lang="en-US" sz="1600" b="1" dirty="0"/>
              <a:t>Local Input</a:t>
            </a:r>
          </a:p>
          <a:p>
            <a:pPr lvl="1" fontAlgn="t"/>
            <a:r>
              <a:rPr lang="en-US" sz="1600" dirty="0"/>
              <a:t>TCHD retains ownership of real property and Sharp is responsible for all operations</a:t>
            </a:r>
          </a:p>
          <a:p>
            <a:pPr lvl="1" fontAlgn="t"/>
            <a:r>
              <a:rPr lang="en-US" sz="1600" dirty="0"/>
              <a:t>District remains in place as a community healthcare district</a:t>
            </a:r>
          </a:p>
          <a:p>
            <a:pPr lvl="1" fontAlgn="t"/>
            <a:r>
              <a:rPr lang="en-US" sz="1600" dirty="0"/>
              <a:t>TCHD Board and community representation on Board </a:t>
            </a:r>
            <a:br>
              <a:rPr lang="en-US" sz="1600" dirty="0"/>
            </a:br>
            <a:endParaRPr lang="en-US" sz="1600" dirty="0"/>
          </a:p>
          <a:p>
            <a:pPr fontAlgn="t"/>
            <a:r>
              <a:rPr lang="en-US" sz="1600" b="1" dirty="0"/>
              <a:t>Clinical Services Vision</a:t>
            </a:r>
            <a:endParaRPr lang="en-US" sz="1600" dirty="0"/>
          </a:p>
          <a:p>
            <a:pPr lvl="1" fontAlgn="t"/>
            <a:r>
              <a:rPr lang="en-US" sz="1600" dirty="0"/>
              <a:t>Acute care and clinical service line “hub” of Sharp’s North County network</a:t>
            </a:r>
          </a:p>
          <a:p>
            <a:pPr lvl="1" fontAlgn="t"/>
            <a:r>
              <a:rPr lang="en-US" sz="1600" dirty="0"/>
              <a:t>Efforts to reestablish obstetrics, delivery, and newborn care</a:t>
            </a:r>
          </a:p>
          <a:p>
            <a:pPr lvl="1" fontAlgn="t"/>
            <a:r>
              <a:rPr lang="en-US" sz="1600" dirty="0"/>
              <a:t>Maintain the acute care hospital and emergency department</a:t>
            </a:r>
          </a:p>
          <a:p>
            <a:pPr marL="403437" lvl="2" indent="0">
              <a:buNone/>
            </a:pPr>
            <a:endParaRPr lang="en-US" sz="1400" dirty="0"/>
          </a:p>
        </p:txBody>
      </p:sp>
      <p:sp>
        <p:nvSpPr>
          <p:cNvPr id="18" name="Content Placeholder 2">
            <a:extLst>
              <a:ext uri="{FF2B5EF4-FFF2-40B4-BE49-F238E27FC236}">
                <a16:creationId xmlns:a16="http://schemas.microsoft.com/office/drawing/2014/main" id="{02C48F6A-DD9F-72EF-54AB-EFF120006DA6}"/>
              </a:ext>
            </a:extLst>
          </p:cNvPr>
          <p:cNvSpPr>
            <a:spLocks noGrp="1"/>
          </p:cNvSpPr>
          <p:nvPr>
            <p:ph type="body" sz="quarter" idx="10"/>
          </p:nvPr>
        </p:nvSpPr>
        <p:spPr>
          <a:xfrm>
            <a:off x="685801" y="685801"/>
            <a:ext cx="8869680" cy="304800"/>
          </a:xfrm>
        </p:spPr>
        <p:txBody>
          <a:bodyPr/>
          <a:lstStyle/>
          <a:p>
            <a:pPr lvl="0">
              <a:buNone/>
            </a:pPr>
            <a:r>
              <a:rPr lang="en-US" sz="1400" b="1" dirty="0">
                <a:solidFill>
                  <a:srgbClr val="000000"/>
                </a:solidFill>
                <a:latin typeface="+mj-lt"/>
              </a:rPr>
              <a:t>EXECUTIVE SUMMARY </a:t>
            </a:r>
            <a:r>
              <a:rPr lang="en-US" sz="1400" b="1" i="1" dirty="0">
                <a:solidFill>
                  <a:srgbClr val="000000"/>
                </a:solidFill>
                <a:latin typeface="+mj-lt"/>
              </a:rPr>
              <a:t>of </a:t>
            </a:r>
            <a:r>
              <a:rPr lang="en-US" sz="1400" b="1" dirty="0">
                <a:solidFill>
                  <a:srgbClr val="000000"/>
                </a:solidFill>
                <a:latin typeface="+mj-lt"/>
              </a:rPr>
              <a:t>SHARP PROPOSAL</a:t>
            </a:r>
            <a:endParaRPr lang="en-US" sz="1400" dirty="0">
              <a:latin typeface="+mj-lt"/>
            </a:endParaRPr>
          </a:p>
        </p:txBody>
      </p:sp>
      <p:sp>
        <p:nvSpPr>
          <p:cNvPr id="3" name="Content Placeholder 2">
            <a:extLst>
              <a:ext uri="{FF2B5EF4-FFF2-40B4-BE49-F238E27FC236}">
                <a16:creationId xmlns:a16="http://schemas.microsoft.com/office/drawing/2014/main" id="{F720B4DF-9AF3-3BDB-7D14-DEDD58262DF5}"/>
              </a:ext>
            </a:extLst>
          </p:cNvPr>
          <p:cNvSpPr txBox="1">
            <a:spLocks/>
          </p:cNvSpPr>
          <p:nvPr/>
        </p:nvSpPr>
        <p:spPr>
          <a:xfrm>
            <a:off x="962320" y="7452361"/>
            <a:ext cx="5453479" cy="304800"/>
          </a:xfrm>
          <a:prstGeom prst="rect">
            <a:avLst/>
          </a:prstGeom>
        </p:spPr>
        <p:txBody>
          <a:bodyPr vert="horz" lIns="91440" tIns="45720" rIns="91440" bIns="45720" rtlCol="0" anchor="t" anchorCtr="0">
            <a:normAutofit/>
          </a:bodyPr>
          <a:lstStyle>
            <a:lvl1pPr marL="0" indent="0" algn="l" defTabSz="806874" rtl="0" eaLnBrk="1" latinLnBrk="0" hangingPunct="1">
              <a:lnSpc>
                <a:spcPct val="100000"/>
              </a:lnSpc>
              <a:spcBef>
                <a:spcPts val="0"/>
              </a:spcBef>
              <a:buFont typeface="Arial" panose="020B0604020202020204" pitchFamily="34" charset="0"/>
              <a:buNone/>
              <a:defRPr sz="1400" b="1" i="0" u="none" kern="1200" baseline="0">
                <a:solidFill>
                  <a:schemeClr val="tx1"/>
                </a:solidFill>
                <a:latin typeface="+mj-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r>
              <a:rPr lang="en-US" sz="1200" b="0" i="1" dirty="0">
                <a:solidFill>
                  <a:srgbClr val="000000"/>
                </a:solidFill>
              </a:rPr>
              <a:t>.</a:t>
            </a:r>
            <a:endParaRPr lang="en-US" sz="1200" b="0" i="1" dirty="0"/>
          </a:p>
        </p:txBody>
      </p:sp>
    </p:spTree>
    <p:extLst>
      <p:ext uri="{BB962C8B-B14F-4D97-AF65-F5344CB8AC3E}">
        <p14:creationId xmlns:p14="http://schemas.microsoft.com/office/powerpoint/2010/main" val="1733159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58AF9986-6CDC-A481-F8E6-123B696CCDC4}"/>
              </a:ext>
            </a:extLst>
          </p:cNvPr>
          <p:cNvSpPr>
            <a:spLocks noGrp="1"/>
          </p:cNvSpPr>
          <p:nvPr>
            <p:ph type="body" sz="quarter" idx="11"/>
          </p:nvPr>
        </p:nvSpPr>
        <p:spPr/>
        <p:txBody>
          <a:bodyPr/>
          <a:lstStyle/>
          <a:p>
            <a:r>
              <a:rPr lang="en-US" sz="1200" dirty="0">
                <a:solidFill>
                  <a:srgbClr val="000000"/>
                </a:solidFill>
              </a:rPr>
              <a:t>OBJECTIVES</a:t>
            </a:r>
            <a:endParaRPr lang="en-US" sz="1200" dirty="0"/>
          </a:p>
        </p:txBody>
      </p:sp>
      <p:sp>
        <p:nvSpPr>
          <p:cNvPr id="2" name="Text Placeholder 1"/>
          <p:cNvSpPr>
            <a:spLocks noGrp="1"/>
          </p:cNvSpPr>
          <p:nvPr>
            <p:ph type="body" sz="quarter" idx="10"/>
          </p:nvPr>
        </p:nvSpPr>
        <p:spPr/>
        <p:txBody>
          <a:bodyPr>
            <a:noAutofit/>
          </a:bodyPr>
          <a:lstStyle/>
          <a:p>
            <a:r>
              <a:rPr lang="en-US" sz="1600" dirty="0">
                <a:solidFill>
                  <a:srgbClr val="000000"/>
                </a:solidFill>
                <a:latin typeface="Book Antiqua"/>
              </a:rPr>
              <a:t>PARTNERSHIP OBJECTIVES SERVE AS GUIDING FORCE</a:t>
            </a:r>
            <a:endParaRPr lang="en-US" sz="1600" b="0" i="1" dirty="0">
              <a:solidFill>
                <a:srgbClr val="000000"/>
              </a:solidFill>
              <a:latin typeface="Book Antiqua"/>
            </a:endParaRPr>
          </a:p>
        </p:txBody>
      </p:sp>
      <p:sp>
        <p:nvSpPr>
          <p:cNvPr id="137" name="Rectangle 3">
            <a:extLst>
              <a:ext uri="{FF2B5EF4-FFF2-40B4-BE49-F238E27FC236}">
                <a16:creationId xmlns:a16="http://schemas.microsoft.com/office/drawing/2014/main" id="{1CDB6E83-79D3-40B8-B896-C63205B34CDA}"/>
              </a:ext>
            </a:extLst>
          </p:cNvPr>
          <p:cNvSpPr txBox="1">
            <a:spLocks noChangeArrowheads="1"/>
          </p:cNvSpPr>
          <p:nvPr/>
        </p:nvSpPr>
        <p:spPr>
          <a:xfrm>
            <a:off x="771525" y="1156138"/>
            <a:ext cx="8839200" cy="5778062"/>
          </a:xfrm>
          <a:prstGeom prst="rect">
            <a:avLst/>
          </a:prstGeom>
        </p:spPr>
        <p:txBody>
          <a:bodyPr/>
          <a:lstStyle>
            <a:lvl1pPr marL="260350" indent="-260350" algn="l" defTabSz="1019175" rtl="0" eaLnBrk="0" fontAlgn="base" hangingPunct="0">
              <a:spcBef>
                <a:spcPct val="0"/>
              </a:spcBef>
              <a:spcAft>
                <a:spcPct val="0"/>
              </a:spcAft>
              <a:buFont typeface="Wingdings" pitchFamily="2" charset="2"/>
              <a:buChar char="§"/>
              <a:defRPr sz="1200">
                <a:solidFill>
                  <a:schemeClr val="tx1"/>
                </a:solidFill>
                <a:latin typeface="+mn-lt"/>
                <a:ea typeface="+mn-ea"/>
                <a:cs typeface="+mn-cs"/>
              </a:defRPr>
            </a:lvl1pPr>
            <a:lvl2pPr marL="635000" indent="-247650" algn="l" defTabSz="1019175" rtl="0" eaLnBrk="0" fontAlgn="base" hangingPunct="0">
              <a:spcBef>
                <a:spcPct val="0"/>
              </a:spcBef>
              <a:spcAft>
                <a:spcPct val="0"/>
              </a:spcAft>
              <a:buChar char="–"/>
              <a:defRPr sz="1200">
                <a:solidFill>
                  <a:schemeClr val="tx1"/>
                </a:solidFill>
                <a:latin typeface="+mn-lt"/>
              </a:defRPr>
            </a:lvl2pPr>
            <a:lvl3pPr marL="1017588" indent="-255588" algn="l" defTabSz="1019175" rtl="0" eaLnBrk="0" fontAlgn="base" hangingPunct="0">
              <a:spcBef>
                <a:spcPct val="0"/>
              </a:spcBef>
              <a:spcAft>
                <a:spcPct val="0"/>
              </a:spcAft>
              <a:buChar char="•"/>
              <a:defRPr sz="1200">
                <a:solidFill>
                  <a:schemeClr val="tx1"/>
                </a:solidFill>
                <a:latin typeface="+mn-lt"/>
              </a:defRPr>
            </a:lvl3pPr>
            <a:lvl4pPr marL="1403350" indent="-258763" algn="l" defTabSz="1019175" rtl="0" eaLnBrk="0" fontAlgn="base" hangingPunct="0">
              <a:spcBef>
                <a:spcPct val="0"/>
              </a:spcBef>
              <a:spcAft>
                <a:spcPct val="0"/>
              </a:spcAft>
              <a:buChar char="–"/>
              <a:defRPr sz="1200">
                <a:solidFill>
                  <a:schemeClr val="tx1"/>
                </a:solidFill>
                <a:latin typeface="+mn-lt"/>
              </a:defRPr>
            </a:lvl4pPr>
            <a:lvl5pPr marL="1784350" indent="-254000" algn="l" defTabSz="1019175" rtl="0" eaLnBrk="0" fontAlgn="base" hangingPunct="0">
              <a:spcBef>
                <a:spcPct val="0"/>
              </a:spcBef>
              <a:spcAft>
                <a:spcPct val="0"/>
              </a:spcAft>
              <a:buFont typeface="Wingdings" pitchFamily="2" charset="2"/>
              <a:buChar char="§"/>
              <a:defRPr sz="1200">
                <a:solidFill>
                  <a:schemeClr val="tx1"/>
                </a:solidFill>
                <a:latin typeface="+mn-lt"/>
              </a:defRPr>
            </a:lvl5pPr>
            <a:lvl6pPr marL="2241550" indent="-254000" algn="l" defTabSz="1019175" rtl="0" fontAlgn="base">
              <a:spcBef>
                <a:spcPct val="0"/>
              </a:spcBef>
              <a:spcAft>
                <a:spcPct val="0"/>
              </a:spcAft>
              <a:buFont typeface="Wingdings" pitchFamily="2" charset="2"/>
              <a:buChar char="§"/>
              <a:defRPr sz="1200">
                <a:solidFill>
                  <a:schemeClr val="tx1"/>
                </a:solidFill>
                <a:latin typeface="+mn-lt"/>
              </a:defRPr>
            </a:lvl6pPr>
            <a:lvl7pPr marL="2698750" indent="-254000" algn="l" defTabSz="1019175" rtl="0" fontAlgn="base">
              <a:spcBef>
                <a:spcPct val="0"/>
              </a:spcBef>
              <a:spcAft>
                <a:spcPct val="0"/>
              </a:spcAft>
              <a:buFont typeface="Wingdings" pitchFamily="2" charset="2"/>
              <a:buChar char="§"/>
              <a:defRPr sz="1200">
                <a:solidFill>
                  <a:schemeClr val="tx1"/>
                </a:solidFill>
                <a:latin typeface="+mn-lt"/>
              </a:defRPr>
            </a:lvl7pPr>
            <a:lvl8pPr marL="3155950" indent="-254000" algn="l" defTabSz="1019175" rtl="0" fontAlgn="base">
              <a:spcBef>
                <a:spcPct val="0"/>
              </a:spcBef>
              <a:spcAft>
                <a:spcPct val="0"/>
              </a:spcAft>
              <a:buFont typeface="Wingdings" pitchFamily="2" charset="2"/>
              <a:buChar char="§"/>
              <a:defRPr sz="1200">
                <a:solidFill>
                  <a:schemeClr val="tx1"/>
                </a:solidFill>
                <a:latin typeface="+mn-lt"/>
              </a:defRPr>
            </a:lvl8pPr>
            <a:lvl9pPr marL="3613150" indent="-254000" algn="l" defTabSz="1019175" rtl="0" fontAlgn="base">
              <a:spcBef>
                <a:spcPct val="0"/>
              </a:spcBef>
              <a:spcAft>
                <a:spcPct val="0"/>
              </a:spcAft>
              <a:buFont typeface="Wingdings" pitchFamily="2" charset="2"/>
              <a:buChar char="§"/>
              <a:defRPr sz="1200">
                <a:solidFill>
                  <a:schemeClr val="tx1"/>
                </a:solidFill>
                <a:latin typeface="+mn-lt"/>
              </a:defRPr>
            </a:lvl9pPr>
          </a:lstStyle>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342900" marR="0" lvl="0" indent="-342900" algn="l" defTabSz="1019175" rtl="0" eaLnBrk="0" fontAlgn="base" latinLnBrk="0" hangingPunct="0">
              <a:lnSpc>
                <a:spcPct val="150000"/>
              </a:lnSpc>
              <a:spcBef>
                <a:spcPct val="0"/>
              </a:spcBef>
              <a:spcAft>
                <a:spcPct val="0"/>
              </a:spcAft>
              <a:buClrTx/>
              <a:buSzTx/>
              <a:buFont typeface="+mj-lt"/>
              <a:buAutoNum type="arabicPeriod"/>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0" marR="0" lvl="0" indent="0" algn="l" defTabSz="1019175" rtl="0" eaLnBrk="0" fontAlgn="base" latinLnBrk="0" hangingPunct="0">
              <a:lnSpc>
                <a:spcPct val="15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60350" marR="0" lvl="0" indent="-260350" algn="l" defTabSz="1019175" rtl="0" eaLnBrk="0" fontAlgn="base" latinLnBrk="0" hangingPunct="0">
              <a:lnSpc>
                <a:spcPct val="100000"/>
              </a:lnSpc>
              <a:spcBef>
                <a:spcPct val="0"/>
              </a:spcBef>
              <a:spcAft>
                <a:spcPct val="0"/>
              </a:spcAft>
              <a:buClrTx/>
              <a:buSzTx/>
              <a:buFont typeface="Wingdings" pitchFamily="2" charset="2"/>
              <a:buNone/>
              <a:tabLst/>
              <a:defRPr/>
            </a:pPr>
            <a:endParaRPr kumimoji="0" lang="en-US" sz="1400" b="0" i="0" u="none" strike="noStrike" kern="0" cap="none" spc="0" normalizeH="0" baseline="0" noProof="0">
              <a:ln>
                <a:noFill/>
              </a:ln>
              <a:solidFill>
                <a:srgbClr val="000000"/>
              </a:solidFill>
              <a:effectLst/>
              <a:uLnTx/>
              <a:uFillTx/>
              <a:latin typeface="Book Antiqua"/>
              <a:ea typeface="+mn-ea"/>
              <a:cs typeface="+mn-cs"/>
            </a:endParaRPr>
          </a:p>
          <a:p>
            <a:pPr marL="228600" marR="0" lvl="0" indent="-228600" algn="l" defTabSz="1019175" rtl="0" eaLnBrk="1" fontAlgn="base" latinLnBrk="0" hangingPunct="1">
              <a:lnSpc>
                <a:spcPct val="100000"/>
              </a:lnSpc>
              <a:spcBef>
                <a:spcPct val="0"/>
              </a:spcBef>
              <a:spcAft>
                <a:spcPct val="0"/>
              </a:spcAft>
              <a:buClrTx/>
              <a:buSzTx/>
              <a:buFont typeface="Wingdings" pitchFamily="2" charset="2"/>
              <a:buChar char="§"/>
              <a:tabLst/>
              <a:defRPr/>
            </a:pPr>
            <a:endParaRPr kumimoji="0" lang="en-US" sz="1200" b="0" i="0" u="none" strike="noStrike" kern="0" cap="none" spc="0" normalizeH="0" baseline="0" noProof="0">
              <a:ln>
                <a:noFill/>
              </a:ln>
              <a:solidFill>
                <a:srgbClr val="000000"/>
              </a:solidFill>
              <a:effectLst/>
              <a:uLnTx/>
              <a:uFillTx/>
              <a:latin typeface="Book Antiqua"/>
              <a:ea typeface="+mn-ea"/>
              <a:cs typeface="+mn-cs"/>
            </a:endParaRPr>
          </a:p>
        </p:txBody>
      </p:sp>
      <p:graphicFrame>
        <p:nvGraphicFramePr>
          <p:cNvPr id="4" name="Table 3">
            <a:extLst>
              <a:ext uri="{FF2B5EF4-FFF2-40B4-BE49-F238E27FC236}">
                <a16:creationId xmlns:a16="http://schemas.microsoft.com/office/drawing/2014/main" id="{4189F33F-A371-3DA1-4A9A-9C1E982C805D}"/>
              </a:ext>
            </a:extLst>
          </p:cNvPr>
          <p:cNvGraphicFramePr>
            <a:graphicFrameLocks noGrp="1"/>
          </p:cNvGraphicFramePr>
          <p:nvPr>
            <p:extLst>
              <p:ext uri="{D42A27DB-BD31-4B8C-83A1-F6EECF244321}">
                <p14:modId xmlns:p14="http://schemas.microsoft.com/office/powerpoint/2010/main" val="978791234"/>
              </p:ext>
            </p:extLst>
          </p:nvPr>
        </p:nvGraphicFramePr>
        <p:xfrm>
          <a:off x="737470" y="1281957"/>
          <a:ext cx="9035276" cy="5697157"/>
        </p:xfrm>
        <a:graphic>
          <a:graphicData uri="http://schemas.openxmlformats.org/drawingml/2006/table">
            <a:tbl>
              <a:tblPr firstRow="1" bandRow="1">
                <a:tableStyleId>{5C22544A-7EE6-4342-B048-85BDC9FD1C3A}</a:tableStyleId>
              </a:tblPr>
              <a:tblGrid>
                <a:gridCol w="8548486">
                  <a:extLst>
                    <a:ext uri="{9D8B030D-6E8A-4147-A177-3AD203B41FA5}">
                      <a16:colId xmlns:a16="http://schemas.microsoft.com/office/drawing/2014/main" val="4047884011"/>
                    </a:ext>
                  </a:extLst>
                </a:gridCol>
                <a:gridCol w="486790">
                  <a:extLst>
                    <a:ext uri="{9D8B030D-6E8A-4147-A177-3AD203B41FA5}">
                      <a16:colId xmlns:a16="http://schemas.microsoft.com/office/drawing/2014/main" val="3748624510"/>
                    </a:ext>
                  </a:extLst>
                </a:gridCol>
              </a:tblGrid>
              <a:tr h="1158728">
                <a:tc>
                  <a:txBody>
                    <a:bodyPr/>
                    <a:lstStyle/>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r>
                        <a:rPr kumimoji="0" lang="en-US" sz="1400" b="0" i="1" u="none" strike="noStrike" kern="0" cap="none" spc="0" normalizeH="0" baseline="0" noProof="0" dirty="0">
                          <a:ln>
                            <a:noFill/>
                          </a:ln>
                          <a:solidFill>
                            <a:srgbClr val="000000"/>
                          </a:solidFill>
                          <a:effectLst/>
                          <a:uLnTx/>
                          <a:uFillTx/>
                          <a:latin typeface="+mn-lt"/>
                          <a:ea typeface="+mn-ea"/>
                          <a:cs typeface="+mn-cs"/>
                        </a:rPr>
                        <a:t>Based on interviews with Ad Hoc Committee, physicians, and leadership, Juniper compiled the below list of key objectives as approved by the Board:</a:t>
                      </a: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endParaRPr kumimoji="0" lang="en-US" sz="18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Strengthen TCMC’s </a:t>
                      </a:r>
                      <a:r>
                        <a:rPr lang="en-US" sz="1400" b="0" kern="1200" dirty="0">
                          <a:solidFill>
                            <a:schemeClr val="tx1"/>
                          </a:solidFill>
                          <a:effectLst/>
                          <a:latin typeface="+mn-lt"/>
                          <a:ea typeface="+mn-ea"/>
                          <a:cs typeface="+mn-cs"/>
                        </a:rPr>
                        <a:t>longstanding commitment to </a:t>
                      </a:r>
                      <a:r>
                        <a:rPr lang="en-US" sz="1400" b="1" kern="1200" dirty="0">
                          <a:solidFill>
                            <a:schemeClr val="tx1"/>
                          </a:solidFill>
                          <a:effectLst/>
                          <a:latin typeface="+mn-lt"/>
                          <a:ea typeface="+mn-ea"/>
                          <a:cs typeface="+mn-cs"/>
                        </a:rPr>
                        <a:t>excellence in clinical quality, safety, and patient experience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chemeClr val="tx1"/>
                          </a:solidFill>
                          <a:effectLst/>
                          <a:uLnTx/>
                          <a:uFillTx/>
                          <a:latin typeface="+mn-lt"/>
                          <a:ea typeface="+mn-ea"/>
                          <a:cs typeface="+mn-cs"/>
                        </a:rPr>
                        <a:t>Enhance TCMC’s</a:t>
                      </a:r>
                      <a:r>
                        <a:rPr kumimoji="0" lang="en-US" sz="1400" b="1" i="0" u="none" strike="noStrike" kern="0" cap="none" spc="0" normalizeH="0" baseline="0" noProof="0" dirty="0">
                          <a:ln>
                            <a:noFill/>
                          </a:ln>
                          <a:solidFill>
                            <a:schemeClr val="tx1"/>
                          </a:solidFill>
                          <a:effectLst/>
                          <a:uLnTx/>
                          <a:uFillTx/>
                          <a:latin typeface="+mn-lt"/>
                          <a:ea typeface="+mn-ea"/>
                          <a:cs typeface="+mn-cs"/>
                        </a:rPr>
                        <a:t> brand, market differentiation, and community perception</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0" i="0" u="none" strike="noStrike" kern="0" cap="none" spc="0" normalizeH="0" baseline="0" noProof="0" dirty="0">
                        <a:ln>
                          <a:noFill/>
                        </a:ln>
                        <a:solidFill>
                          <a:schemeClr val="tx1"/>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Bring </a:t>
                      </a:r>
                      <a:r>
                        <a:rPr lang="en-US" sz="1400" b="1" kern="1200" dirty="0">
                          <a:solidFill>
                            <a:schemeClr val="tx1"/>
                          </a:solidFill>
                          <a:effectLst/>
                          <a:latin typeface="+mn-lt"/>
                          <a:ea typeface="+mn-ea"/>
                          <a:cs typeface="+mn-cs"/>
                        </a:rPr>
                        <a:t>innovative resources to expand the clinical breadth, quality, and integration </a:t>
                      </a:r>
                      <a:r>
                        <a:rPr lang="en-US" sz="1400" b="0" kern="1200" dirty="0">
                          <a:solidFill>
                            <a:schemeClr val="tx1"/>
                          </a:solidFill>
                          <a:effectLst/>
                          <a:latin typeface="+mn-lt"/>
                          <a:ea typeface="+mn-ea"/>
                          <a:cs typeface="+mn-cs"/>
                        </a:rPr>
                        <a:t>of TCMC’s services and programs to reduce outmigration</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Ensure the </a:t>
                      </a:r>
                      <a:r>
                        <a:rPr kumimoji="0" lang="en-US" sz="1400" b="1" i="0" u="none" strike="noStrike" kern="0" cap="none" spc="0" normalizeH="0" baseline="0" noProof="0" dirty="0">
                          <a:ln>
                            <a:noFill/>
                          </a:ln>
                          <a:solidFill>
                            <a:srgbClr val="000000"/>
                          </a:solidFill>
                          <a:effectLst/>
                          <a:uLnTx/>
                          <a:uFillTx/>
                          <a:latin typeface="+mn-lt"/>
                          <a:ea typeface="+mn-ea"/>
                          <a:cs typeface="+mn-cs"/>
                        </a:rPr>
                        <a:t>long-term financial sustainability </a:t>
                      </a:r>
                      <a:r>
                        <a:rPr kumimoji="0" lang="en-US" sz="1400" b="0" i="0" u="none" strike="noStrike" kern="0" cap="none" spc="0" normalizeH="0" baseline="0" noProof="0" dirty="0">
                          <a:ln>
                            <a:noFill/>
                          </a:ln>
                          <a:solidFill>
                            <a:srgbClr val="000000"/>
                          </a:solidFill>
                          <a:effectLst/>
                          <a:uLnTx/>
                          <a:uFillTx/>
                          <a:latin typeface="+mn-lt"/>
                          <a:ea typeface="+mn-ea"/>
                          <a:cs typeface="+mn-cs"/>
                        </a:rPr>
                        <a:t>of TCMC</a:t>
                      </a: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Enhance TCMC’s ability to </a:t>
                      </a:r>
                      <a:r>
                        <a:rPr kumimoji="0" lang="en-US" sz="1400" b="1" i="0" u="none" strike="noStrike" kern="0" cap="none" spc="0" normalizeH="0" baseline="0" noProof="0" dirty="0">
                          <a:ln>
                            <a:noFill/>
                          </a:ln>
                          <a:solidFill>
                            <a:srgbClr val="000000"/>
                          </a:solidFill>
                          <a:effectLst/>
                          <a:uLnTx/>
                          <a:uFillTx/>
                          <a:latin typeface="+mn-lt"/>
                          <a:ea typeface="+mn-ea"/>
                          <a:cs typeface="+mn-cs"/>
                        </a:rPr>
                        <a:t>recruit and retain high quality physicians, nurses, and staff </a:t>
                      </a:r>
                      <a:br>
                        <a:rPr kumimoji="0" lang="en-US" sz="1400" b="1" i="0" u="none" strike="noStrike" kern="0" cap="none" spc="0" normalizeH="0" baseline="0" noProof="0" dirty="0">
                          <a:ln>
                            <a:noFill/>
                          </a:ln>
                          <a:solidFill>
                            <a:srgbClr val="000000"/>
                          </a:solidFill>
                          <a:effectLst/>
                          <a:uLnTx/>
                          <a:uFillTx/>
                          <a:latin typeface="+mn-lt"/>
                          <a:ea typeface="+mn-ea"/>
                          <a:cs typeface="+mn-cs"/>
                        </a:rPr>
                      </a:b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kumimoji="0" lang="en-US" sz="1400" b="0" i="0" u="none" strike="noStrike" kern="0" cap="none" spc="0" normalizeH="0" baseline="0" noProof="0" dirty="0">
                          <a:ln>
                            <a:noFill/>
                          </a:ln>
                          <a:solidFill>
                            <a:srgbClr val="000000"/>
                          </a:solidFill>
                          <a:effectLst/>
                          <a:uLnTx/>
                          <a:uFillTx/>
                          <a:latin typeface="+mn-lt"/>
                          <a:ea typeface="+mn-ea"/>
                          <a:cs typeface="+mn-cs"/>
                        </a:rPr>
                        <a:t>Strengthen TCMC’s capacity to </a:t>
                      </a:r>
                      <a:r>
                        <a:rPr kumimoji="0" lang="en-US" sz="1400" b="1" i="0" u="none" strike="noStrike" kern="0" cap="none" spc="0" normalizeH="0" baseline="0" noProof="0" dirty="0">
                          <a:ln>
                            <a:noFill/>
                          </a:ln>
                          <a:solidFill>
                            <a:srgbClr val="000000"/>
                          </a:solidFill>
                          <a:effectLst/>
                          <a:uLnTx/>
                          <a:uFillTx/>
                          <a:latin typeface="+mn-lt"/>
                          <a:ea typeface="+mn-ea"/>
                          <a:cs typeface="+mn-cs"/>
                        </a:rPr>
                        <a:t>make investments in facilities, technology, programs, and people</a:t>
                      </a: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endParaRPr kumimoji="0" lang="en-US" sz="1400" b="1" i="0" u="none" strike="noStrike" kern="0" cap="none" spc="0" normalizeH="0" baseline="0" noProof="0" dirty="0">
                        <a:ln>
                          <a:noFill/>
                        </a:ln>
                        <a:solidFill>
                          <a:srgbClr val="000000"/>
                        </a:solidFill>
                        <a:effectLst/>
                        <a:uLnTx/>
                        <a:uFillTx/>
                        <a:latin typeface="+mn-lt"/>
                        <a:ea typeface="+mn-ea"/>
                        <a:cs typeface="+mn-cs"/>
                      </a:endParaRPr>
                    </a:p>
                    <a:p>
                      <a:pPr marL="285750" marR="0" lvl="0" indent="-285750" algn="l" defTabSz="1019175" rtl="0" eaLnBrk="0" fontAlgn="base" latinLnBrk="0" hangingPunct="0">
                        <a:lnSpc>
                          <a:spcPct val="130000"/>
                        </a:lnSpc>
                        <a:spcBef>
                          <a:spcPct val="0"/>
                        </a:spcBef>
                        <a:spcAft>
                          <a:spcPct val="0"/>
                        </a:spcAft>
                        <a:buClrTx/>
                        <a:buSzTx/>
                        <a:buFont typeface="Wingdings" panose="05000000000000000000" pitchFamily="2" charset="2"/>
                        <a:buChar char="Ø"/>
                        <a:tabLst/>
                        <a:defRPr/>
                      </a:pPr>
                      <a:r>
                        <a:rPr lang="en-US" sz="1400" b="0" kern="1200" dirty="0">
                          <a:solidFill>
                            <a:schemeClr val="tx1"/>
                          </a:solidFill>
                          <a:effectLst/>
                          <a:latin typeface="+mn-lt"/>
                          <a:ea typeface="+mn-ea"/>
                          <a:cs typeface="+mn-cs"/>
                        </a:rPr>
                        <a:t>Promote an organizational culture that embraces </a:t>
                      </a:r>
                      <a:r>
                        <a:rPr lang="en-US" sz="1400" b="1" kern="1200" dirty="0">
                          <a:solidFill>
                            <a:schemeClr val="tx1"/>
                          </a:solidFill>
                          <a:effectLst/>
                          <a:latin typeface="+mn-lt"/>
                          <a:ea typeface="+mn-ea"/>
                          <a:cs typeface="+mn-cs"/>
                        </a:rPr>
                        <a:t>accountability, excellence, and a </a:t>
                      </a:r>
                      <a:r>
                        <a:rPr lang="en-US" sz="1400" b="1" i="0" kern="1200" dirty="0">
                          <a:solidFill>
                            <a:schemeClr val="tx1"/>
                          </a:solidFill>
                          <a:effectLst/>
                          <a:latin typeface="+mn-lt"/>
                          <a:ea typeface="+mn-ea"/>
                          <a:cs typeface="+mn-cs"/>
                        </a:rPr>
                        <a:t>patient first focus</a:t>
                      </a:r>
                    </a:p>
                    <a:p>
                      <a:pPr marL="0" marR="0" lvl="0" indent="0" algn="l" defTabSz="1019175" rtl="0" eaLnBrk="0" fontAlgn="base" latinLnBrk="0" hangingPunct="0">
                        <a:lnSpc>
                          <a:spcPct val="130000"/>
                        </a:lnSpc>
                        <a:spcBef>
                          <a:spcPct val="0"/>
                        </a:spcBef>
                        <a:spcAft>
                          <a:spcPct val="0"/>
                        </a:spcAft>
                        <a:buClrTx/>
                        <a:buSzTx/>
                        <a:buFont typeface="Wingdings" panose="05000000000000000000" pitchFamily="2" charset="2"/>
                        <a:buNone/>
                        <a:tabLst/>
                        <a:defRPr/>
                      </a:pPr>
                      <a:br>
                        <a:rPr kumimoji="0" lang="en-US" sz="1400" b="0" i="0" u="none" strike="noStrike" kern="0" cap="none" spc="0" normalizeH="0" baseline="0" noProof="0" dirty="0">
                          <a:ln>
                            <a:noFill/>
                          </a:ln>
                          <a:solidFill>
                            <a:srgbClr val="000000"/>
                          </a:solidFill>
                          <a:effectLst/>
                          <a:uLnTx/>
                          <a:uFillTx/>
                          <a:latin typeface="+mn-lt"/>
                          <a:ea typeface="+mn-ea"/>
                          <a:cs typeface="+mn-cs"/>
                        </a:rPr>
                      </a:br>
                      <a:endParaRPr kumimoji="0" lang="en-US" sz="1400" b="0" i="0" u="none" strike="noStrike" kern="0" cap="none" spc="0" normalizeH="0" baseline="0" noProof="0" dirty="0">
                        <a:ln>
                          <a:noFill/>
                        </a:ln>
                        <a:solidFill>
                          <a:srgbClr val="000000"/>
                        </a:solidFill>
                        <a:effectLst/>
                        <a:uLnTx/>
                        <a:uFillTx/>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28600" marR="0" lvl="0" indent="-228600" algn="l" defTabSz="1019175" rtl="0" eaLnBrk="0" fontAlgn="base" latinLnBrk="0" hangingPunct="0">
                        <a:lnSpc>
                          <a:spcPct val="130000"/>
                        </a:lnSpc>
                        <a:spcBef>
                          <a:spcPct val="0"/>
                        </a:spcBef>
                        <a:spcAft>
                          <a:spcPct val="0"/>
                        </a:spcAft>
                        <a:buClrTx/>
                        <a:buSzTx/>
                        <a:buFont typeface="Wingdings" pitchFamily="2" charset="2"/>
                        <a:buChar char="§"/>
                        <a:tabLst/>
                        <a:defRPr/>
                      </a:pPr>
                      <a:endParaRPr lang="en-US" sz="1400" i="1" kern="1200" dirty="0">
                        <a:solidFill>
                          <a:schemeClr val="dk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7810856"/>
                  </a:ext>
                </a:extLst>
              </a:tr>
            </a:tbl>
          </a:graphicData>
        </a:graphic>
      </p:graphicFrame>
    </p:spTree>
    <p:extLst>
      <p:ext uri="{BB962C8B-B14F-4D97-AF65-F5344CB8AC3E}">
        <p14:creationId xmlns:p14="http://schemas.microsoft.com/office/powerpoint/2010/main" val="2720977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FB7F1-03B0-94B4-5FDF-DEBC6CA3AEB2}"/>
            </a:ext>
          </a:extLst>
        </p:cNvPr>
        <p:cNvGrpSpPr/>
        <p:nvPr/>
      </p:nvGrpSpPr>
      <p:grpSpPr>
        <a:xfrm>
          <a:off x="0" y="0"/>
          <a:ext cx="0" cy="0"/>
          <a:chOff x="0" y="0"/>
          <a:chExt cx="0" cy="0"/>
        </a:xfrm>
      </p:grpSpPr>
      <p:grpSp>
        <p:nvGrpSpPr>
          <p:cNvPr id="232" name="Group 58">
            <a:extLst>
              <a:ext uri="{FF2B5EF4-FFF2-40B4-BE49-F238E27FC236}">
                <a16:creationId xmlns:a16="http://schemas.microsoft.com/office/drawing/2014/main" id="{254ACB1B-5772-3324-D338-F3BB3A86B6F8}"/>
              </a:ext>
            </a:extLst>
          </p:cNvPr>
          <p:cNvGrpSpPr>
            <a:grpSpLocks/>
          </p:cNvGrpSpPr>
          <p:nvPr/>
        </p:nvGrpSpPr>
        <p:grpSpPr bwMode="auto">
          <a:xfrm>
            <a:off x="3918583" y="3208818"/>
            <a:ext cx="295835" cy="345141"/>
            <a:chOff x="901887" y="3532149"/>
            <a:chExt cx="304053" cy="354517"/>
          </a:xfrm>
        </p:grpSpPr>
        <p:sp>
          <p:nvSpPr>
            <p:cNvPr id="233" name="Text Box 184">
              <a:extLst>
                <a:ext uri="{FF2B5EF4-FFF2-40B4-BE49-F238E27FC236}">
                  <a16:creationId xmlns:a16="http://schemas.microsoft.com/office/drawing/2014/main" id="{CDFA0870-9D92-0A0F-952A-5FAB1D23A071}"/>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34" name="Line 185">
              <a:extLst>
                <a:ext uri="{FF2B5EF4-FFF2-40B4-BE49-F238E27FC236}">
                  <a16:creationId xmlns:a16="http://schemas.microsoft.com/office/drawing/2014/main" id="{CEB886FF-C4DE-03CB-E40C-343E6ADCE77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6" name="Text Box 184">
            <a:extLst>
              <a:ext uri="{FF2B5EF4-FFF2-40B4-BE49-F238E27FC236}">
                <a16:creationId xmlns:a16="http://schemas.microsoft.com/office/drawing/2014/main" id="{4418E013-3448-3346-C13D-2D665DA3CD3B}"/>
              </a:ext>
            </a:extLst>
          </p:cNvPr>
          <p:cNvSpPr txBox="1">
            <a:spLocks noChangeArrowheads="1"/>
          </p:cNvSpPr>
          <p:nvPr/>
        </p:nvSpPr>
        <p:spPr bwMode="auto">
          <a:xfrm>
            <a:off x="7508551" y="3226437"/>
            <a:ext cx="294294" cy="309011"/>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68" name="Line 185">
            <a:extLst>
              <a:ext uri="{FF2B5EF4-FFF2-40B4-BE49-F238E27FC236}">
                <a16:creationId xmlns:a16="http://schemas.microsoft.com/office/drawing/2014/main" id="{080F9581-9C28-A522-256B-32D5F7C5C0D8}"/>
              </a:ext>
            </a:extLst>
          </p:cNvPr>
          <p:cNvSpPr>
            <a:spLocks noChangeShapeType="1"/>
          </p:cNvSpPr>
          <p:nvPr/>
        </p:nvSpPr>
        <p:spPr bwMode="auto">
          <a:xfrm flipH="1">
            <a:off x="7655698" y="3208818"/>
            <a:ext cx="0" cy="345141"/>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nvGrpSpPr>
          <p:cNvPr id="187" name="Group 52">
            <a:extLst>
              <a:ext uri="{FF2B5EF4-FFF2-40B4-BE49-F238E27FC236}">
                <a16:creationId xmlns:a16="http://schemas.microsoft.com/office/drawing/2014/main" id="{E87E9C90-8C69-639E-9517-8487BF0B138A}"/>
              </a:ext>
            </a:extLst>
          </p:cNvPr>
          <p:cNvGrpSpPr>
            <a:grpSpLocks/>
          </p:cNvGrpSpPr>
          <p:nvPr/>
        </p:nvGrpSpPr>
        <p:grpSpPr bwMode="auto">
          <a:xfrm>
            <a:off x="8223497" y="3208818"/>
            <a:ext cx="294294" cy="345141"/>
            <a:chOff x="901887" y="3532149"/>
            <a:chExt cx="304053" cy="354517"/>
          </a:xfrm>
        </p:grpSpPr>
        <p:sp>
          <p:nvSpPr>
            <p:cNvPr id="189" name="Text Box 184">
              <a:extLst>
                <a:ext uri="{FF2B5EF4-FFF2-40B4-BE49-F238E27FC236}">
                  <a16:creationId xmlns:a16="http://schemas.microsoft.com/office/drawing/2014/main" id="{0971EAE8-FD53-2A37-F8BB-340B34DF6D62}"/>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4" name="Line 185">
              <a:extLst>
                <a:ext uri="{FF2B5EF4-FFF2-40B4-BE49-F238E27FC236}">
                  <a16:creationId xmlns:a16="http://schemas.microsoft.com/office/drawing/2014/main" id="{C6D62E77-896A-4B06-3CA2-0EC8BBC01F4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2" name="Text Placeholder 11">
            <a:extLst>
              <a:ext uri="{FF2B5EF4-FFF2-40B4-BE49-F238E27FC236}">
                <a16:creationId xmlns:a16="http://schemas.microsoft.com/office/drawing/2014/main" id="{25D6DD10-2423-BAC1-7F54-DF658C757474}"/>
              </a:ext>
            </a:extLst>
          </p:cNvPr>
          <p:cNvSpPr>
            <a:spLocks noGrp="1"/>
          </p:cNvSpPr>
          <p:nvPr>
            <p:ph type="body" sz="quarter" idx="11"/>
          </p:nvPr>
        </p:nvSpPr>
        <p:spPr/>
        <p:txBody>
          <a:bodyPr/>
          <a:lstStyle/>
          <a:p>
            <a:r>
              <a:rPr lang="en-US" kern="0">
                <a:solidFill>
                  <a:srgbClr val="000000"/>
                </a:solidFill>
                <a:latin typeface="Book Antiqua"/>
                <a:ea typeface="+mj-ea"/>
                <a:cs typeface="+mj-cs"/>
              </a:rPr>
              <a:t>PROCESS REVIEW</a:t>
            </a:r>
          </a:p>
        </p:txBody>
      </p:sp>
      <p:sp>
        <p:nvSpPr>
          <p:cNvPr id="7171" name="Rectangle 3">
            <a:extLst>
              <a:ext uri="{FF2B5EF4-FFF2-40B4-BE49-F238E27FC236}">
                <a16:creationId xmlns:a16="http://schemas.microsoft.com/office/drawing/2014/main" id="{F624C3DB-E45C-C745-2176-8F1E326D7842}"/>
              </a:ext>
            </a:extLst>
          </p:cNvPr>
          <p:cNvSpPr>
            <a:spLocks noGrp="1" noChangeArrowheads="1"/>
          </p:cNvSpPr>
          <p:nvPr>
            <p:ph type="body" sz="quarter" idx="10"/>
          </p:nvPr>
        </p:nvSpPr>
        <p:spPr/>
        <p:txBody>
          <a:bodyPr>
            <a:normAutofit fontScale="92500" lnSpcReduction="20000"/>
          </a:bodyPr>
          <a:lstStyle/>
          <a:p>
            <a:pPr marL="218807" indent="-218807">
              <a:defRPr/>
            </a:pPr>
            <a:r>
              <a:rPr lang="en-US" sz="1700" dirty="0">
                <a:solidFill>
                  <a:srgbClr val="000000"/>
                </a:solidFill>
              </a:rPr>
              <a:t>PROCESS OVERVIEW AND PUBLIC MEETINGS</a:t>
            </a:r>
            <a:r>
              <a:rPr lang="en-US" dirty="0">
                <a:solidFill>
                  <a:srgbClr val="000000"/>
                </a:solidFill>
                <a:latin typeface="Felix Titling" pitchFamily="82" charset="0"/>
              </a:rPr>
              <a:t>   </a:t>
            </a:r>
            <a:r>
              <a:rPr lang="en-US" sz="1165" b="0" i="1" dirty="0">
                <a:solidFill>
                  <a:srgbClr val="000000"/>
                </a:solidFill>
                <a:cs typeface="Times New Roman" pitchFamily="18" charset="0"/>
              </a:rPr>
              <a:t>overall approach</a:t>
            </a:r>
            <a:endParaRPr lang="en-US" dirty="0"/>
          </a:p>
          <a:p>
            <a:pPr>
              <a:buNone/>
            </a:pPr>
            <a:endParaRPr lang="en-US" dirty="0"/>
          </a:p>
          <a:p>
            <a:pPr>
              <a:buNone/>
            </a:pPr>
            <a:endParaRPr lang="en-US" dirty="0"/>
          </a:p>
          <a:p>
            <a:endParaRPr lang="en-US" dirty="0"/>
          </a:p>
          <a:p>
            <a:endParaRPr lang="en-US" dirty="0"/>
          </a:p>
          <a:p>
            <a:endParaRPr lang="en-US" dirty="0"/>
          </a:p>
          <a:p>
            <a:endParaRPr lang="en-US" dirty="0"/>
          </a:p>
          <a:p>
            <a:endParaRPr lang="en-US" dirty="0"/>
          </a:p>
          <a:p>
            <a:endParaRPr lang="en-US" dirty="0"/>
          </a:p>
        </p:txBody>
      </p:sp>
      <p:grpSp>
        <p:nvGrpSpPr>
          <p:cNvPr id="2" name="Group 51">
            <a:extLst>
              <a:ext uri="{FF2B5EF4-FFF2-40B4-BE49-F238E27FC236}">
                <a16:creationId xmlns:a16="http://schemas.microsoft.com/office/drawing/2014/main" id="{F2046FBA-E1D8-9A20-C27C-E11711D964C7}"/>
              </a:ext>
            </a:extLst>
          </p:cNvPr>
          <p:cNvGrpSpPr>
            <a:grpSpLocks/>
          </p:cNvGrpSpPr>
          <p:nvPr/>
        </p:nvGrpSpPr>
        <p:grpSpPr bwMode="auto">
          <a:xfrm>
            <a:off x="1062790" y="3208818"/>
            <a:ext cx="295835" cy="345141"/>
            <a:chOff x="901887" y="3532149"/>
            <a:chExt cx="304053" cy="354517"/>
          </a:xfrm>
        </p:grpSpPr>
        <p:sp>
          <p:nvSpPr>
            <p:cNvPr id="129" name="Text Box 184">
              <a:extLst>
                <a:ext uri="{FF2B5EF4-FFF2-40B4-BE49-F238E27FC236}">
                  <a16:creationId xmlns:a16="http://schemas.microsoft.com/office/drawing/2014/main" id="{94882491-2198-B649-8597-0D9F7CF1BBC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30" name="Line 185">
              <a:extLst>
                <a:ext uri="{FF2B5EF4-FFF2-40B4-BE49-F238E27FC236}">
                  <a16:creationId xmlns:a16="http://schemas.microsoft.com/office/drawing/2014/main" id="{139C6AB6-BE60-C52E-0689-75A1854FC061}"/>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cxnSp>
        <p:nvCxnSpPr>
          <p:cNvPr id="131" name="Straight Connector 136">
            <a:extLst>
              <a:ext uri="{FF2B5EF4-FFF2-40B4-BE49-F238E27FC236}">
                <a16:creationId xmlns:a16="http://schemas.microsoft.com/office/drawing/2014/main" id="{C4DD78A9-0975-9D64-218D-36BF0DFD26D7}"/>
              </a:ext>
            </a:extLst>
          </p:cNvPr>
          <p:cNvCxnSpPr>
            <a:cxnSpLocks noChangeShapeType="1"/>
          </p:cNvCxnSpPr>
          <p:nvPr/>
        </p:nvCxnSpPr>
        <p:spPr bwMode="auto">
          <a:xfrm>
            <a:off x="1041821" y="3371530"/>
            <a:ext cx="8165054" cy="0"/>
          </a:xfrm>
          <a:prstGeom prst="line">
            <a:avLst/>
          </a:prstGeom>
          <a:noFill/>
          <a:ln w="3175" algn="ctr">
            <a:solidFill>
              <a:schemeClr val="tx1"/>
            </a:solidFill>
            <a:round/>
            <a:headEnd/>
            <a:tailEnd/>
          </a:ln>
        </p:spPr>
      </p:cxnSp>
      <p:sp>
        <p:nvSpPr>
          <p:cNvPr id="134" name="Text Box 150">
            <a:extLst>
              <a:ext uri="{FF2B5EF4-FFF2-40B4-BE49-F238E27FC236}">
                <a16:creationId xmlns:a16="http://schemas.microsoft.com/office/drawing/2014/main" id="{E05360F6-92D2-A6C6-BA17-BAA11C0C5D8C}"/>
              </a:ext>
            </a:extLst>
          </p:cNvPr>
          <p:cNvSpPr txBox="1">
            <a:spLocks noChangeArrowheads="1"/>
          </p:cNvSpPr>
          <p:nvPr/>
        </p:nvSpPr>
        <p:spPr bwMode="auto">
          <a:xfrm>
            <a:off x="6177594" y="1814137"/>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LETTER </a:t>
            </a:r>
          </a:p>
          <a:p>
            <a:pPr algn="ctr" defTabSz="989252" fontAlgn="base">
              <a:spcBef>
                <a:spcPct val="0"/>
              </a:spcBef>
              <a:spcAft>
                <a:spcPct val="0"/>
              </a:spcAft>
              <a:defRPr/>
            </a:pPr>
            <a:r>
              <a:rPr lang="en-US" sz="1200" b="1" dirty="0">
                <a:solidFill>
                  <a:srgbClr val="000000"/>
                </a:solidFill>
                <a:latin typeface="Book Antiqua" pitchFamily="18" charset="0"/>
              </a:rPr>
              <a:t>OF INTENT</a:t>
            </a:r>
          </a:p>
        </p:txBody>
      </p:sp>
      <p:sp>
        <p:nvSpPr>
          <p:cNvPr id="135" name="Text Box 144">
            <a:extLst>
              <a:ext uri="{FF2B5EF4-FFF2-40B4-BE49-F238E27FC236}">
                <a16:creationId xmlns:a16="http://schemas.microsoft.com/office/drawing/2014/main" id="{572B0175-472F-F06E-C885-7C18CCDB319B}"/>
              </a:ext>
            </a:extLst>
          </p:cNvPr>
          <p:cNvSpPr txBox="1">
            <a:spLocks noChangeArrowheads="1"/>
          </p:cNvSpPr>
          <p:nvPr/>
        </p:nvSpPr>
        <p:spPr bwMode="auto">
          <a:xfrm>
            <a:off x="4936228"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May 21</a:t>
            </a:r>
          </a:p>
        </p:txBody>
      </p:sp>
      <p:sp>
        <p:nvSpPr>
          <p:cNvPr id="136" name="Text Box 150">
            <a:extLst>
              <a:ext uri="{FF2B5EF4-FFF2-40B4-BE49-F238E27FC236}">
                <a16:creationId xmlns:a16="http://schemas.microsoft.com/office/drawing/2014/main" id="{3CA8083C-08AA-8EB6-C93A-B94639ACB7EE}"/>
              </a:ext>
            </a:extLst>
          </p:cNvPr>
          <p:cNvSpPr txBox="1">
            <a:spLocks noChangeArrowheads="1"/>
          </p:cNvSpPr>
          <p:nvPr/>
        </p:nvSpPr>
        <p:spPr bwMode="auto">
          <a:xfrm>
            <a:off x="4805024" y="1805592"/>
            <a:ext cx="1405218"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REFINED PROPOSALS</a:t>
            </a:r>
          </a:p>
        </p:txBody>
      </p:sp>
      <p:sp>
        <p:nvSpPr>
          <p:cNvPr id="142" name="Text Box 144">
            <a:extLst>
              <a:ext uri="{FF2B5EF4-FFF2-40B4-BE49-F238E27FC236}">
                <a16:creationId xmlns:a16="http://schemas.microsoft.com/office/drawing/2014/main" id="{08182146-8356-ADEA-FC2C-36561A811F39}"/>
              </a:ext>
            </a:extLst>
          </p:cNvPr>
          <p:cNvSpPr txBox="1">
            <a:spLocks noChangeArrowheads="1"/>
          </p:cNvSpPr>
          <p:nvPr/>
        </p:nvSpPr>
        <p:spPr bwMode="auto">
          <a:xfrm>
            <a:off x="2746085"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Apr 11</a:t>
            </a:r>
          </a:p>
        </p:txBody>
      </p:sp>
      <p:sp>
        <p:nvSpPr>
          <p:cNvPr id="143" name="Text Box 144">
            <a:extLst>
              <a:ext uri="{FF2B5EF4-FFF2-40B4-BE49-F238E27FC236}">
                <a16:creationId xmlns:a16="http://schemas.microsoft.com/office/drawing/2014/main" id="{7B843946-AA04-F62C-DCA8-339150A3E2C1}"/>
              </a:ext>
            </a:extLst>
          </p:cNvPr>
          <p:cNvSpPr txBox="1">
            <a:spLocks noChangeArrowheads="1"/>
          </p:cNvSpPr>
          <p:nvPr/>
        </p:nvSpPr>
        <p:spPr bwMode="auto">
          <a:xfrm>
            <a:off x="3530298" y="3658285"/>
            <a:ext cx="1072403"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FFFFFF"/>
                </a:solidFill>
                <a:highlight>
                  <a:srgbClr val="546B50"/>
                </a:highlight>
                <a:latin typeface="Book Antiqua" pitchFamily="18" charset="0"/>
              </a:rPr>
              <a:t>Apr 24</a:t>
            </a:r>
          </a:p>
        </p:txBody>
      </p:sp>
      <p:grpSp>
        <p:nvGrpSpPr>
          <p:cNvPr id="3" name="Group 52">
            <a:extLst>
              <a:ext uri="{FF2B5EF4-FFF2-40B4-BE49-F238E27FC236}">
                <a16:creationId xmlns:a16="http://schemas.microsoft.com/office/drawing/2014/main" id="{D134252C-B74D-E06A-42C4-E5BF1671AAD2}"/>
              </a:ext>
            </a:extLst>
          </p:cNvPr>
          <p:cNvGrpSpPr>
            <a:grpSpLocks/>
          </p:cNvGrpSpPr>
          <p:nvPr/>
        </p:nvGrpSpPr>
        <p:grpSpPr bwMode="auto">
          <a:xfrm>
            <a:off x="6082744" y="3208818"/>
            <a:ext cx="294294" cy="345141"/>
            <a:chOff x="901887" y="3532149"/>
            <a:chExt cx="304053" cy="354517"/>
          </a:xfrm>
        </p:grpSpPr>
        <p:sp>
          <p:nvSpPr>
            <p:cNvPr id="145" name="Text Box 184">
              <a:extLst>
                <a:ext uri="{FF2B5EF4-FFF2-40B4-BE49-F238E27FC236}">
                  <a16:creationId xmlns:a16="http://schemas.microsoft.com/office/drawing/2014/main" id="{E4015E30-A660-D8F1-E820-B857D7B363F6}"/>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6" name="Line 185">
              <a:extLst>
                <a:ext uri="{FF2B5EF4-FFF2-40B4-BE49-F238E27FC236}">
                  <a16:creationId xmlns:a16="http://schemas.microsoft.com/office/drawing/2014/main" id="{39DF51B0-AC66-BF67-8853-D7A6B9A5F03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4" name="Group 58">
            <a:extLst>
              <a:ext uri="{FF2B5EF4-FFF2-40B4-BE49-F238E27FC236}">
                <a16:creationId xmlns:a16="http://schemas.microsoft.com/office/drawing/2014/main" id="{967E3B83-15C1-DF9C-F703-982657E483D4}"/>
              </a:ext>
            </a:extLst>
          </p:cNvPr>
          <p:cNvGrpSpPr>
            <a:grpSpLocks/>
          </p:cNvGrpSpPr>
          <p:nvPr/>
        </p:nvGrpSpPr>
        <p:grpSpPr bwMode="auto">
          <a:xfrm>
            <a:off x="4628578" y="3208818"/>
            <a:ext cx="295835" cy="345141"/>
            <a:chOff x="901887" y="3532149"/>
            <a:chExt cx="304053" cy="354517"/>
          </a:xfrm>
        </p:grpSpPr>
        <p:sp>
          <p:nvSpPr>
            <p:cNvPr id="148" name="Text Box 184">
              <a:extLst>
                <a:ext uri="{FF2B5EF4-FFF2-40B4-BE49-F238E27FC236}">
                  <a16:creationId xmlns:a16="http://schemas.microsoft.com/office/drawing/2014/main" id="{4976D91E-AEA6-6EEF-0242-2258B262C7EC}"/>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49" name="Line 185">
              <a:extLst>
                <a:ext uri="{FF2B5EF4-FFF2-40B4-BE49-F238E27FC236}">
                  <a16:creationId xmlns:a16="http://schemas.microsoft.com/office/drawing/2014/main" id="{B469480C-81C5-5366-8BB7-A8CAC22966D8}"/>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6" name="Group 64">
            <a:extLst>
              <a:ext uri="{FF2B5EF4-FFF2-40B4-BE49-F238E27FC236}">
                <a16:creationId xmlns:a16="http://schemas.microsoft.com/office/drawing/2014/main" id="{6AD11863-3EFA-14F2-64C6-561398449195}"/>
              </a:ext>
            </a:extLst>
          </p:cNvPr>
          <p:cNvGrpSpPr>
            <a:grpSpLocks/>
          </p:cNvGrpSpPr>
          <p:nvPr/>
        </p:nvGrpSpPr>
        <p:grpSpPr bwMode="auto">
          <a:xfrm>
            <a:off x="3196001" y="3208818"/>
            <a:ext cx="295835" cy="345141"/>
            <a:chOff x="901887" y="3532149"/>
            <a:chExt cx="304053" cy="354517"/>
          </a:xfrm>
        </p:grpSpPr>
        <p:sp>
          <p:nvSpPr>
            <p:cNvPr id="154" name="Text Box 184">
              <a:extLst>
                <a:ext uri="{FF2B5EF4-FFF2-40B4-BE49-F238E27FC236}">
                  <a16:creationId xmlns:a16="http://schemas.microsoft.com/office/drawing/2014/main" id="{4253798A-1D41-C59C-8139-E85117F1A14D}"/>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55" name="Line 185">
              <a:extLst>
                <a:ext uri="{FF2B5EF4-FFF2-40B4-BE49-F238E27FC236}">
                  <a16:creationId xmlns:a16="http://schemas.microsoft.com/office/drawing/2014/main" id="{F3D70288-216E-6BE3-EA63-618A9B431357}"/>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65" name="Text Box 150">
            <a:extLst>
              <a:ext uri="{FF2B5EF4-FFF2-40B4-BE49-F238E27FC236}">
                <a16:creationId xmlns:a16="http://schemas.microsoft.com/office/drawing/2014/main" id="{2E63D495-A2B9-B442-AD5D-8DF6364AE77A}"/>
              </a:ext>
            </a:extLst>
          </p:cNvPr>
          <p:cNvSpPr txBox="1">
            <a:spLocks noChangeArrowheads="1"/>
          </p:cNvSpPr>
          <p:nvPr/>
        </p:nvSpPr>
        <p:spPr bwMode="auto">
          <a:xfrm>
            <a:off x="2703871" y="2468168"/>
            <a:ext cx="1238864"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INITIAL PROPOSALS</a:t>
            </a:r>
          </a:p>
        </p:txBody>
      </p:sp>
      <p:sp>
        <p:nvSpPr>
          <p:cNvPr id="169" name="Text Box 144">
            <a:extLst>
              <a:ext uri="{FF2B5EF4-FFF2-40B4-BE49-F238E27FC236}">
                <a16:creationId xmlns:a16="http://schemas.microsoft.com/office/drawing/2014/main" id="{E14C33FF-DDAD-15D8-DC6E-E0B1EDDA8C44}"/>
              </a:ext>
            </a:extLst>
          </p:cNvPr>
          <p:cNvSpPr txBox="1">
            <a:spLocks noChangeArrowheads="1"/>
          </p:cNvSpPr>
          <p:nvPr/>
        </p:nvSpPr>
        <p:spPr bwMode="auto">
          <a:xfrm>
            <a:off x="4242040" y="3658285"/>
            <a:ext cx="107856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Mid - May</a:t>
            </a:r>
          </a:p>
        </p:txBody>
      </p:sp>
      <p:sp>
        <p:nvSpPr>
          <p:cNvPr id="170" name="Text Box 144">
            <a:extLst>
              <a:ext uri="{FF2B5EF4-FFF2-40B4-BE49-F238E27FC236}">
                <a16:creationId xmlns:a16="http://schemas.microsoft.com/office/drawing/2014/main" id="{09AD4C41-C156-CC81-4879-BD9BB42703AF}"/>
              </a:ext>
            </a:extLst>
          </p:cNvPr>
          <p:cNvSpPr txBox="1">
            <a:spLocks noChangeArrowheads="1"/>
          </p:cNvSpPr>
          <p:nvPr/>
        </p:nvSpPr>
        <p:spPr bwMode="auto">
          <a:xfrm>
            <a:off x="5658923" y="3658285"/>
            <a:ext cx="1155606" cy="269129"/>
          </a:xfrm>
          <a:prstGeom prst="rect">
            <a:avLst/>
          </a:prstGeom>
          <a:noFill/>
          <a:ln w="9525">
            <a:noFill/>
            <a:miter lim="800000"/>
            <a:headEnd/>
            <a:tailEnd/>
          </a:ln>
        </p:spPr>
        <p:txBody>
          <a:bodyPr lIns="98886" tIns="49443" rIns="98886" bIns="49443">
            <a:spAutoFit/>
          </a:bodyPr>
          <a:lstStyle>
            <a:defPPr>
              <a:defRPr lang="en-US"/>
            </a:defPPr>
            <a:lvl1pPr marL="0" marR="0" lvl="0" indent="0" algn="ctr" defTabSz="1019175" eaLnBrk="1" latinLnBrk="0" hangingPunct="1">
              <a:lnSpc>
                <a:spcPct val="100000"/>
              </a:lnSpc>
              <a:buClrTx/>
              <a:buSzTx/>
              <a:buFontTx/>
              <a:buNone/>
              <a:tabLst/>
              <a:defRPr sz="1000">
                <a:solidFill>
                  <a:schemeClr val="bg1"/>
                </a:solidFill>
                <a:highlight>
                  <a:srgbClr val="546B50"/>
                </a:highlight>
              </a:defRPr>
            </a:lvl1pPr>
          </a:lstStyle>
          <a:p>
            <a:pPr defTabSz="989252" fontAlgn="base">
              <a:spcBef>
                <a:spcPct val="0"/>
              </a:spcBef>
              <a:spcAft>
                <a:spcPct val="0"/>
              </a:spcAft>
              <a:defRPr/>
            </a:pPr>
            <a:r>
              <a:rPr lang="en-US" sz="1100" dirty="0">
                <a:solidFill>
                  <a:srgbClr val="FFFFFF"/>
                </a:solidFill>
                <a:latin typeface="Book Antiqua" pitchFamily="18" charset="0"/>
              </a:rPr>
              <a:t>May 29</a:t>
            </a:r>
          </a:p>
        </p:txBody>
      </p:sp>
      <p:sp>
        <p:nvSpPr>
          <p:cNvPr id="171" name="Text Box 150">
            <a:extLst>
              <a:ext uri="{FF2B5EF4-FFF2-40B4-BE49-F238E27FC236}">
                <a16:creationId xmlns:a16="http://schemas.microsoft.com/office/drawing/2014/main" id="{A71A2344-2413-C46C-FC56-EF5432162140}"/>
              </a:ext>
            </a:extLst>
          </p:cNvPr>
          <p:cNvSpPr txBox="1">
            <a:spLocks noChangeArrowheads="1"/>
          </p:cNvSpPr>
          <p:nvPr/>
        </p:nvSpPr>
        <p:spPr bwMode="auto">
          <a:xfrm>
            <a:off x="4173586" y="2462880"/>
            <a:ext cx="1313253"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PARTNER DISCUSSIONS</a:t>
            </a:r>
          </a:p>
        </p:txBody>
      </p:sp>
      <p:grpSp>
        <p:nvGrpSpPr>
          <p:cNvPr id="10" name="Group 58">
            <a:extLst>
              <a:ext uri="{FF2B5EF4-FFF2-40B4-BE49-F238E27FC236}">
                <a16:creationId xmlns:a16="http://schemas.microsoft.com/office/drawing/2014/main" id="{AA7E7DC6-F9D0-659A-A56A-8A0BFE7C8E75}"/>
              </a:ext>
            </a:extLst>
          </p:cNvPr>
          <p:cNvGrpSpPr>
            <a:grpSpLocks/>
          </p:cNvGrpSpPr>
          <p:nvPr/>
        </p:nvGrpSpPr>
        <p:grpSpPr bwMode="auto">
          <a:xfrm>
            <a:off x="5342066" y="3208818"/>
            <a:ext cx="295835" cy="345141"/>
            <a:chOff x="901887" y="3532149"/>
            <a:chExt cx="304053" cy="354517"/>
          </a:xfrm>
        </p:grpSpPr>
        <p:sp>
          <p:nvSpPr>
            <p:cNvPr id="176" name="Text Box 184">
              <a:extLst>
                <a:ext uri="{FF2B5EF4-FFF2-40B4-BE49-F238E27FC236}">
                  <a16:creationId xmlns:a16="http://schemas.microsoft.com/office/drawing/2014/main" id="{135523E2-63FC-62B1-1FDA-39609C81C62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7" name="Line 185">
              <a:extLst>
                <a:ext uri="{FF2B5EF4-FFF2-40B4-BE49-F238E27FC236}">
                  <a16:creationId xmlns:a16="http://schemas.microsoft.com/office/drawing/2014/main" id="{6031AD8A-DAD7-029E-7A9E-BD4C3D89BE23}"/>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1" name="Group 64">
            <a:extLst>
              <a:ext uri="{FF2B5EF4-FFF2-40B4-BE49-F238E27FC236}">
                <a16:creationId xmlns:a16="http://schemas.microsoft.com/office/drawing/2014/main" id="{5902B4D6-272E-1C4F-C2D2-BFA7DB2ACBF6}"/>
              </a:ext>
            </a:extLst>
          </p:cNvPr>
          <p:cNvGrpSpPr>
            <a:grpSpLocks/>
          </p:cNvGrpSpPr>
          <p:nvPr/>
        </p:nvGrpSpPr>
        <p:grpSpPr bwMode="auto">
          <a:xfrm>
            <a:off x="1736485" y="3208818"/>
            <a:ext cx="295835" cy="345141"/>
            <a:chOff x="901887" y="3532149"/>
            <a:chExt cx="304053" cy="354517"/>
          </a:xfrm>
        </p:grpSpPr>
        <p:sp>
          <p:nvSpPr>
            <p:cNvPr id="191" name="Text Box 184">
              <a:extLst>
                <a:ext uri="{FF2B5EF4-FFF2-40B4-BE49-F238E27FC236}">
                  <a16:creationId xmlns:a16="http://schemas.microsoft.com/office/drawing/2014/main" id="{79212958-39AF-4DEE-21FF-16F8D21D0D09}"/>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92" name="Line 185">
              <a:extLst>
                <a:ext uri="{FF2B5EF4-FFF2-40B4-BE49-F238E27FC236}">
                  <a16:creationId xmlns:a16="http://schemas.microsoft.com/office/drawing/2014/main" id="{B7694533-54B5-092F-6BB4-2319887C381B}"/>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193" name="Text Box 150">
            <a:extLst>
              <a:ext uri="{FF2B5EF4-FFF2-40B4-BE49-F238E27FC236}">
                <a16:creationId xmlns:a16="http://schemas.microsoft.com/office/drawing/2014/main" id="{4DB4C649-A64B-1907-5AF8-50696A521422}"/>
              </a:ext>
            </a:extLst>
          </p:cNvPr>
          <p:cNvSpPr txBox="1">
            <a:spLocks noChangeArrowheads="1"/>
          </p:cNvSpPr>
          <p:nvPr/>
        </p:nvSpPr>
        <p:spPr bwMode="auto">
          <a:xfrm>
            <a:off x="1189704" y="2468167"/>
            <a:ext cx="1277278" cy="469184"/>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REVIEW PROCEDURES</a:t>
            </a:r>
          </a:p>
        </p:txBody>
      </p:sp>
      <p:sp>
        <p:nvSpPr>
          <p:cNvPr id="204" name="Text Box 150">
            <a:extLst>
              <a:ext uri="{FF2B5EF4-FFF2-40B4-BE49-F238E27FC236}">
                <a16:creationId xmlns:a16="http://schemas.microsoft.com/office/drawing/2014/main" id="{7048A5F1-9C58-4C91-441D-0E42169F2CAE}"/>
              </a:ext>
            </a:extLst>
          </p:cNvPr>
          <p:cNvSpPr txBox="1">
            <a:spLocks noChangeArrowheads="1"/>
          </p:cNvSpPr>
          <p:nvPr/>
        </p:nvSpPr>
        <p:spPr bwMode="auto">
          <a:xfrm>
            <a:off x="5475511" y="2542802"/>
            <a:ext cx="1543031" cy="284518"/>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a:solidFill>
                  <a:srgbClr val="000000"/>
                </a:solidFill>
                <a:latin typeface="Book Antiqua" pitchFamily="18" charset="0"/>
              </a:rPr>
              <a:t>DECISION</a:t>
            </a:r>
            <a:endParaRPr lang="en-US" sz="1200" b="1" baseline="30000">
              <a:solidFill>
                <a:srgbClr val="000000"/>
              </a:solidFill>
              <a:latin typeface="Book Antiqua" pitchFamily="18" charset="0"/>
            </a:endParaRPr>
          </a:p>
        </p:txBody>
      </p:sp>
      <p:sp>
        <p:nvSpPr>
          <p:cNvPr id="205" name="Text Box 150">
            <a:extLst>
              <a:ext uri="{FF2B5EF4-FFF2-40B4-BE49-F238E27FC236}">
                <a16:creationId xmlns:a16="http://schemas.microsoft.com/office/drawing/2014/main" id="{AEBEB84F-B07C-63B0-40AE-83CF81C0911E}"/>
              </a:ext>
            </a:extLst>
          </p:cNvPr>
          <p:cNvSpPr txBox="1">
            <a:spLocks noChangeArrowheads="1"/>
          </p:cNvSpPr>
          <p:nvPr/>
        </p:nvSpPr>
        <p:spPr bwMode="auto">
          <a:xfrm>
            <a:off x="3490452" y="1802736"/>
            <a:ext cx="1042286" cy="469184"/>
          </a:xfrm>
          <a:prstGeom prst="rect">
            <a:avLst/>
          </a:prstGeom>
          <a:noFill/>
          <a:ln w="9525">
            <a:noFill/>
            <a:miter lim="800000"/>
            <a:headEnd/>
            <a:tailEnd/>
          </a:ln>
        </p:spPr>
        <p:txBody>
          <a:bodyPr wrap="square" lIns="98886" tIns="49443" rIns="98886" bIns="49443">
            <a:spAutoFit/>
          </a:bodyPr>
          <a:lstStyle/>
          <a:p>
            <a:pPr algn="ctr" defTabSz="887554" fontAlgn="base">
              <a:spcBef>
                <a:spcPct val="0"/>
              </a:spcBef>
              <a:spcAft>
                <a:spcPct val="0"/>
              </a:spcAft>
              <a:defRPr/>
            </a:pPr>
            <a:r>
              <a:rPr lang="en-US" sz="1200" b="1" dirty="0">
                <a:solidFill>
                  <a:srgbClr val="000000"/>
                </a:solidFill>
                <a:latin typeface="Book Antiqua" pitchFamily="18" charset="0"/>
              </a:rPr>
              <a:t>SELECT FINALISTS</a:t>
            </a:r>
          </a:p>
        </p:txBody>
      </p:sp>
      <p:sp>
        <p:nvSpPr>
          <p:cNvPr id="117" name="Text Box 150">
            <a:extLst>
              <a:ext uri="{FF2B5EF4-FFF2-40B4-BE49-F238E27FC236}">
                <a16:creationId xmlns:a16="http://schemas.microsoft.com/office/drawing/2014/main" id="{3C225AAB-290C-A092-AF1F-2922DF498059}"/>
              </a:ext>
            </a:extLst>
          </p:cNvPr>
          <p:cNvSpPr txBox="1">
            <a:spLocks noChangeArrowheads="1"/>
          </p:cNvSpPr>
          <p:nvPr/>
        </p:nvSpPr>
        <p:spPr bwMode="auto">
          <a:xfrm>
            <a:off x="7628744" y="1802735"/>
            <a:ext cx="1483799"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DEFINITIVE AGREEMENT</a:t>
            </a:r>
          </a:p>
        </p:txBody>
      </p:sp>
      <p:sp>
        <p:nvSpPr>
          <p:cNvPr id="150" name="Text Box 144">
            <a:extLst>
              <a:ext uri="{FF2B5EF4-FFF2-40B4-BE49-F238E27FC236}">
                <a16:creationId xmlns:a16="http://schemas.microsoft.com/office/drawing/2014/main" id="{2D67218B-218D-86C8-FC3A-77928E881D14}"/>
              </a:ext>
            </a:extLst>
          </p:cNvPr>
          <p:cNvSpPr txBox="1">
            <a:spLocks noChangeArrowheads="1"/>
          </p:cNvSpPr>
          <p:nvPr/>
        </p:nvSpPr>
        <p:spPr bwMode="auto">
          <a:xfrm>
            <a:off x="8736272" y="3661387"/>
            <a:ext cx="818888" cy="438406"/>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Mid - 2026</a:t>
            </a:r>
          </a:p>
        </p:txBody>
      </p:sp>
      <p:sp>
        <p:nvSpPr>
          <p:cNvPr id="153" name="Text Box 150">
            <a:extLst>
              <a:ext uri="{FF2B5EF4-FFF2-40B4-BE49-F238E27FC236}">
                <a16:creationId xmlns:a16="http://schemas.microsoft.com/office/drawing/2014/main" id="{EC1A9931-4C02-3906-7B5A-9AB047C62D1C}"/>
              </a:ext>
            </a:extLst>
          </p:cNvPr>
          <p:cNvSpPr txBox="1">
            <a:spLocks noChangeArrowheads="1"/>
          </p:cNvSpPr>
          <p:nvPr/>
        </p:nvSpPr>
        <p:spPr bwMode="auto">
          <a:xfrm>
            <a:off x="8219769" y="2402452"/>
            <a:ext cx="1712228" cy="65384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BALLOT INITIATIVE &amp; CLOSE</a:t>
            </a:r>
          </a:p>
        </p:txBody>
      </p:sp>
      <p:grpSp>
        <p:nvGrpSpPr>
          <p:cNvPr id="13" name="Group 70">
            <a:extLst>
              <a:ext uri="{FF2B5EF4-FFF2-40B4-BE49-F238E27FC236}">
                <a16:creationId xmlns:a16="http://schemas.microsoft.com/office/drawing/2014/main" id="{CE2BF331-9D86-7E71-3B99-2175635CBBD3}"/>
              </a:ext>
            </a:extLst>
          </p:cNvPr>
          <p:cNvGrpSpPr>
            <a:grpSpLocks/>
          </p:cNvGrpSpPr>
          <p:nvPr/>
        </p:nvGrpSpPr>
        <p:grpSpPr bwMode="auto">
          <a:xfrm>
            <a:off x="8945822" y="3208818"/>
            <a:ext cx="295835" cy="345141"/>
            <a:chOff x="826917" y="3532149"/>
            <a:chExt cx="304053" cy="354517"/>
          </a:xfrm>
        </p:grpSpPr>
        <p:sp>
          <p:nvSpPr>
            <p:cNvPr id="159" name="Text Box 184">
              <a:extLst>
                <a:ext uri="{FF2B5EF4-FFF2-40B4-BE49-F238E27FC236}">
                  <a16:creationId xmlns:a16="http://schemas.microsoft.com/office/drawing/2014/main" id="{8CAA5376-748F-2203-CD2B-6562C193030D}"/>
                </a:ext>
              </a:extLst>
            </p:cNvPr>
            <p:cNvSpPr txBox="1">
              <a:spLocks noChangeArrowheads="1"/>
            </p:cNvSpPr>
            <p:nvPr/>
          </p:nvSpPr>
          <p:spPr bwMode="auto">
            <a:xfrm>
              <a:off x="82691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72" name="Line 185">
              <a:extLst>
                <a:ext uri="{FF2B5EF4-FFF2-40B4-BE49-F238E27FC236}">
                  <a16:creationId xmlns:a16="http://schemas.microsoft.com/office/drawing/2014/main" id="{64CF7BD6-2CB2-1C1F-A5B0-ACDB0F0FA251}"/>
                </a:ext>
              </a:extLst>
            </p:cNvPr>
            <p:cNvSpPr>
              <a:spLocks noChangeShapeType="1"/>
            </p:cNvSpPr>
            <p:nvPr/>
          </p:nvSpPr>
          <p:spPr bwMode="auto">
            <a:xfrm flipH="1">
              <a:off x="978943"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09" name="Group 121">
            <a:extLst>
              <a:ext uri="{FF2B5EF4-FFF2-40B4-BE49-F238E27FC236}">
                <a16:creationId xmlns:a16="http://schemas.microsoft.com/office/drawing/2014/main" id="{4A1BD0D0-E9D0-8413-1835-E73B07B89859}"/>
              </a:ext>
            </a:extLst>
          </p:cNvPr>
          <p:cNvGrpSpPr/>
          <p:nvPr/>
        </p:nvGrpSpPr>
        <p:grpSpPr>
          <a:xfrm>
            <a:off x="8293129" y="3292749"/>
            <a:ext cx="146730" cy="157564"/>
            <a:chOff x="2134823" y="4230756"/>
            <a:chExt cx="151177" cy="162339"/>
          </a:xfrm>
        </p:grpSpPr>
        <p:cxnSp>
          <p:nvCxnSpPr>
            <p:cNvPr id="110" name="Straight Connector 109">
              <a:extLst>
                <a:ext uri="{FF2B5EF4-FFF2-40B4-BE49-F238E27FC236}">
                  <a16:creationId xmlns:a16="http://schemas.microsoft.com/office/drawing/2014/main" id="{B19F71B9-4AC5-B88A-4940-200B167F8E72}"/>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11" name="Straight Connector 110">
              <a:extLst>
                <a:ext uri="{FF2B5EF4-FFF2-40B4-BE49-F238E27FC236}">
                  <a16:creationId xmlns:a16="http://schemas.microsoft.com/office/drawing/2014/main" id="{89606657-2CF3-E997-2DE5-E0E6AC712DE5}"/>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57" name="Group 64">
            <a:extLst>
              <a:ext uri="{FF2B5EF4-FFF2-40B4-BE49-F238E27FC236}">
                <a16:creationId xmlns:a16="http://schemas.microsoft.com/office/drawing/2014/main" id="{B8810BBF-4757-0D38-DD22-801BED7C0BCF}"/>
              </a:ext>
            </a:extLst>
          </p:cNvPr>
          <p:cNvGrpSpPr>
            <a:grpSpLocks/>
          </p:cNvGrpSpPr>
          <p:nvPr/>
        </p:nvGrpSpPr>
        <p:grpSpPr bwMode="auto">
          <a:xfrm>
            <a:off x="2474824" y="3208818"/>
            <a:ext cx="295835" cy="345141"/>
            <a:chOff x="901887" y="3532149"/>
            <a:chExt cx="304053" cy="354517"/>
          </a:xfrm>
        </p:grpSpPr>
        <p:sp>
          <p:nvSpPr>
            <p:cNvPr id="219" name="Text Box 184">
              <a:extLst>
                <a:ext uri="{FF2B5EF4-FFF2-40B4-BE49-F238E27FC236}">
                  <a16:creationId xmlns:a16="http://schemas.microsoft.com/office/drawing/2014/main" id="{CD7E42F1-93D1-98E8-7160-8B5712A4D08E}"/>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220" name="Line 185">
              <a:extLst>
                <a:ext uri="{FF2B5EF4-FFF2-40B4-BE49-F238E27FC236}">
                  <a16:creationId xmlns:a16="http://schemas.microsoft.com/office/drawing/2014/main" id="{1B934DF5-4BE4-95F9-0877-7E6BAFA93479}"/>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sp>
        <p:nvSpPr>
          <p:cNvPr id="200" name="Text Box 90">
            <a:extLst>
              <a:ext uri="{FF2B5EF4-FFF2-40B4-BE49-F238E27FC236}">
                <a16:creationId xmlns:a16="http://schemas.microsoft.com/office/drawing/2014/main" id="{D99512FF-CB0B-98B7-762B-73969A011530}"/>
              </a:ext>
            </a:extLst>
          </p:cNvPr>
          <p:cNvSpPr txBox="1">
            <a:spLocks noChangeArrowheads="1"/>
          </p:cNvSpPr>
          <p:nvPr/>
        </p:nvSpPr>
        <p:spPr bwMode="auto">
          <a:xfrm>
            <a:off x="656016" y="1812968"/>
            <a:ext cx="1109382" cy="461665"/>
          </a:xfrm>
          <a:prstGeom prst="rect">
            <a:avLst/>
          </a:prstGeom>
          <a:noFill/>
          <a:ln w="9525">
            <a:noFill/>
            <a:miter lim="800000"/>
            <a:headEnd/>
            <a:tailEnd/>
          </a:ln>
        </p:spPr>
        <p:txBody>
          <a:bodyPr wrap="square" lIns="0" rIns="0">
            <a:spAutoFit/>
          </a:bodyPr>
          <a:lstStyle/>
          <a:p>
            <a:pPr algn="ctr" defTabSz="887554" fontAlgn="base">
              <a:spcBef>
                <a:spcPct val="0"/>
              </a:spcBef>
              <a:spcAft>
                <a:spcPct val="0"/>
              </a:spcAft>
              <a:defRPr/>
            </a:pPr>
            <a:r>
              <a:rPr lang="en-US" sz="1200" b="1" dirty="0">
                <a:solidFill>
                  <a:srgbClr val="000000"/>
                </a:solidFill>
                <a:latin typeface="Book Antiqua" pitchFamily="18" charset="0"/>
              </a:rPr>
              <a:t>PROCESS DESIGN</a:t>
            </a:r>
            <a:endParaRPr lang="en-US" sz="1200" b="1" baseline="30000" dirty="0">
              <a:solidFill>
                <a:srgbClr val="000000"/>
              </a:solidFill>
              <a:latin typeface="Book Antiqua" pitchFamily="18" charset="0"/>
            </a:endParaRPr>
          </a:p>
        </p:txBody>
      </p:sp>
      <p:sp>
        <p:nvSpPr>
          <p:cNvPr id="217" name="Text Box 88">
            <a:extLst>
              <a:ext uri="{FF2B5EF4-FFF2-40B4-BE49-F238E27FC236}">
                <a16:creationId xmlns:a16="http://schemas.microsoft.com/office/drawing/2014/main" id="{5DB664AC-B26B-0EC9-57F3-362686F10046}"/>
              </a:ext>
            </a:extLst>
          </p:cNvPr>
          <p:cNvSpPr txBox="1">
            <a:spLocks noChangeArrowheads="1"/>
          </p:cNvSpPr>
          <p:nvPr/>
        </p:nvSpPr>
        <p:spPr bwMode="auto">
          <a:xfrm>
            <a:off x="1431768" y="3658285"/>
            <a:ext cx="905270" cy="430887"/>
          </a:xfrm>
          <a:prstGeom prst="rect">
            <a:avLst/>
          </a:prstGeom>
          <a:noFill/>
          <a:ln w="9525">
            <a:noFill/>
            <a:miter lim="800000"/>
            <a:headEnd/>
            <a:tailEnd/>
          </a:ln>
        </p:spPr>
        <p:txBody>
          <a:bodyPr wrap="square">
            <a:spAutoFit/>
          </a:bodyPr>
          <a:lstStyle>
            <a:defPPr>
              <a:defRPr lang="en-US"/>
            </a:defPPr>
            <a:lvl1pPr marL="0" marR="0" lvl="0" indent="0" algn="ctr" defTabSz="914400" eaLnBrk="1" latinLnBrk="0" hangingPunct="1">
              <a:lnSpc>
                <a:spcPct val="100000"/>
              </a:lnSpc>
              <a:buClrTx/>
              <a:buSzTx/>
              <a:buFontTx/>
              <a:buNone/>
              <a:tabLst/>
              <a:defRPr kumimoji="0" sz="1000" b="0" i="0" u="none" strike="noStrike" cap="none" spc="0" normalizeH="0" baseline="0">
                <a:ln>
                  <a:noFill/>
                </a:ln>
                <a:solidFill>
                  <a:schemeClr val="bg1"/>
                </a:solidFill>
                <a:effectLst/>
                <a:highlight>
                  <a:srgbClr val="546B50"/>
                </a:highlight>
                <a:uLnTx/>
                <a:uFillTx/>
              </a:defRPr>
            </a:lvl1pPr>
          </a:lstStyle>
          <a:p>
            <a:pPr defTabSz="887554" fontAlgn="base">
              <a:spcBef>
                <a:spcPct val="0"/>
              </a:spcBef>
              <a:spcAft>
                <a:spcPct val="0"/>
              </a:spcAft>
              <a:defRPr/>
            </a:pPr>
            <a:r>
              <a:rPr lang="en-US" sz="1100">
                <a:solidFill>
                  <a:srgbClr val="FFFFFF"/>
                </a:solidFill>
                <a:latin typeface="Book Antiqua" pitchFamily="18" charset="0"/>
              </a:rPr>
              <a:t>Jan 30</a:t>
            </a:r>
            <a:endParaRPr lang="en-US" sz="1100" i="1">
              <a:solidFill>
                <a:srgbClr val="000000"/>
              </a:solidFill>
              <a:latin typeface="Book Antiqua" pitchFamily="18" charset="0"/>
            </a:endParaRPr>
          </a:p>
          <a:p>
            <a:pPr defTabSz="887554" fontAlgn="base">
              <a:spcBef>
                <a:spcPct val="0"/>
              </a:spcBef>
              <a:spcAft>
                <a:spcPct val="0"/>
              </a:spcAft>
              <a:defRPr/>
            </a:pPr>
            <a:endParaRPr lang="en-US" sz="1100" i="1">
              <a:solidFill>
                <a:srgbClr val="000000"/>
              </a:solidFill>
              <a:latin typeface="Book Antiqua" pitchFamily="18" charset="0"/>
            </a:endParaRPr>
          </a:p>
        </p:txBody>
      </p:sp>
      <p:grpSp>
        <p:nvGrpSpPr>
          <p:cNvPr id="123" name="Group 52">
            <a:extLst>
              <a:ext uri="{FF2B5EF4-FFF2-40B4-BE49-F238E27FC236}">
                <a16:creationId xmlns:a16="http://schemas.microsoft.com/office/drawing/2014/main" id="{E294EE9A-AEF1-465F-F978-4BD0C6EFC94E}"/>
              </a:ext>
            </a:extLst>
          </p:cNvPr>
          <p:cNvGrpSpPr>
            <a:grpSpLocks/>
          </p:cNvGrpSpPr>
          <p:nvPr/>
        </p:nvGrpSpPr>
        <p:grpSpPr bwMode="auto">
          <a:xfrm>
            <a:off x="6775375" y="3208818"/>
            <a:ext cx="294294" cy="345141"/>
            <a:chOff x="901887" y="3532149"/>
            <a:chExt cx="304053" cy="354517"/>
          </a:xfrm>
        </p:grpSpPr>
        <p:sp>
          <p:nvSpPr>
            <p:cNvPr id="125" name="Text Box 184">
              <a:extLst>
                <a:ext uri="{FF2B5EF4-FFF2-40B4-BE49-F238E27FC236}">
                  <a16:creationId xmlns:a16="http://schemas.microsoft.com/office/drawing/2014/main" id="{933754C4-A717-EBB5-3FC2-FEE7D71CA213}"/>
                </a:ext>
              </a:extLst>
            </p:cNvPr>
            <p:cNvSpPr txBox="1">
              <a:spLocks noChangeArrowheads="1"/>
            </p:cNvSpPr>
            <p:nvPr/>
          </p:nvSpPr>
          <p:spPr bwMode="auto">
            <a:xfrm>
              <a:off x="901887" y="3550247"/>
              <a:ext cx="304053" cy="317406"/>
            </a:xfrm>
            <a:prstGeom prst="rect">
              <a:avLst/>
            </a:prstGeom>
            <a:noFill/>
            <a:ln w="9525" algn="ctr">
              <a:noFill/>
              <a:miter lim="800000"/>
              <a:headEnd/>
              <a:tailEnd/>
            </a:ln>
          </p:spPr>
          <p:txBody>
            <a:bodyPr lIns="98886" tIns="49443" rIns="98886" bIns="49443">
              <a:spAutoFit/>
            </a:bodyPr>
            <a:lstStyle/>
            <a:p>
              <a:pPr algn="ctr" defTabSz="989252" fontAlgn="base">
                <a:spcBef>
                  <a:spcPct val="50000"/>
                </a:spcBef>
                <a:spcAft>
                  <a:spcPct val="0"/>
                </a:spcAft>
                <a:defRPr/>
              </a:pPr>
              <a:r>
                <a:rPr lang="en-US" sz="1359">
                  <a:solidFill>
                    <a:srgbClr val="000000"/>
                  </a:solidFill>
                  <a:latin typeface="Book Antiqua" pitchFamily="18" charset="0"/>
                </a:rPr>
                <a:t>•</a:t>
              </a:r>
            </a:p>
          </p:txBody>
        </p:sp>
        <p:sp>
          <p:nvSpPr>
            <p:cNvPr id="126" name="Line 185">
              <a:extLst>
                <a:ext uri="{FF2B5EF4-FFF2-40B4-BE49-F238E27FC236}">
                  <a16:creationId xmlns:a16="http://schemas.microsoft.com/office/drawing/2014/main" id="{2C6CCE35-09AD-B670-29BB-82A2318416CA}"/>
                </a:ext>
              </a:extLst>
            </p:cNvPr>
            <p:cNvSpPr>
              <a:spLocks noChangeShapeType="1"/>
            </p:cNvSpPr>
            <p:nvPr/>
          </p:nvSpPr>
          <p:spPr bwMode="auto">
            <a:xfrm flipH="1">
              <a:off x="1053914" y="3532149"/>
              <a:ext cx="0" cy="354517"/>
            </a:xfrm>
            <a:prstGeom prst="line">
              <a:avLst/>
            </a:prstGeom>
            <a:noFill/>
            <a:ln w="3175">
              <a:solidFill>
                <a:schemeClr val="tx1"/>
              </a:solidFill>
              <a:round/>
              <a:headEnd/>
              <a:tailEnd/>
            </a:ln>
          </p:spPr>
          <p:txBody>
            <a:bodyPr>
              <a:spAutoFit/>
            </a:bodyPr>
            <a:lstStyle/>
            <a:p>
              <a:pPr defTabSz="887554" fontAlgn="base">
                <a:spcBef>
                  <a:spcPct val="0"/>
                </a:spcBef>
                <a:spcAft>
                  <a:spcPct val="0"/>
                </a:spcAft>
                <a:defRPr/>
              </a:pPr>
              <a:endParaRPr lang="en-US" sz="1941">
                <a:solidFill>
                  <a:srgbClr val="000000"/>
                </a:solidFill>
                <a:latin typeface="Book Antiqua" pitchFamily="18" charset="0"/>
              </a:endParaRPr>
            </a:p>
          </p:txBody>
        </p:sp>
      </p:grpSp>
      <p:grpSp>
        <p:nvGrpSpPr>
          <p:cNvPr id="147" name="Group 121">
            <a:extLst>
              <a:ext uri="{FF2B5EF4-FFF2-40B4-BE49-F238E27FC236}">
                <a16:creationId xmlns:a16="http://schemas.microsoft.com/office/drawing/2014/main" id="{572C0790-BEEF-393C-B1D1-C280B6C87424}"/>
              </a:ext>
            </a:extLst>
          </p:cNvPr>
          <p:cNvGrpSpPr/>
          <p:nvPr/>
        </p:nvGrpSpPr>
        <p:grpSpPr>
          <a:xfrm>
            <a:off x="6163300" y="3292748"/>
            <a:ext cx="146730" cy="157564"/>
            <a:chOff x="2134823" y="4230756"/>
            <a:chExt cx="151177" cy="162339"/>
          </a:xfrm>
        </p:grpSpPr>
        <p:cxnSp>
          <p:nvCxnSpPr>
            <p:cNvPr id="152" name="Straight Connector 151">
              <a:extLst>
                <a:ext uri="{FF2B5EF4-FFF2-40B4-BE49-F238E27FC236}">
                  <a16:creationId xmlns:a16="http://schemas.microsoft.com/office/drawing/2014/main" id="{D8FD554F-CDDF-4364-D4E3-60A735ED014B}"/>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56" name="Straight Connector 155">
              <a:extLst>
                <a:ext uri="{FF2B5EF4-FFF2-40B4-BE49-F238E27FC236}">
                  <a16:creationId xmlns:a16="http://schemas.microsoft.com/office/drawing/2014/main" id="{E219A4E5-6A85-A961-5C89-F24A25F44614}"/>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grpSp>
        <p:nvGrpSpPr>
          <p:cNvPr id="128" name="Group 121">
            <a:extLst>
              <a:ext uri="{FF2B5EF4-FFF2-40B4-BE49-F238E27FC236}">
                <a16:creationId xmlns:a16="http://schemas.microsoft.com/office/drawing/2014/main" id="{0EA9D91A-9796-8786-39A7-8BBFA1FEC783}"/>
              </a:ext>
            </a:extLst>
          </p:cNvPr>
          <p:cNvGrpSpPr/>
          <p:nvPr/>
        </p:nvGrpSpPr>
        <p:grpSpPr>
          <a:xfrm>
            <a:off x="3985730" y="3292749"/>
            <a:ext cx="146730" cy="157564"/>
            <a:chOff x="2134823" y="4230756"/>
            <a:chExt cx="151177" cy="162339"/>
          </a:xfrm>
        </p:grpSpPr>
        <p:cxnSp>
          <p:nvCxnSpPr>
            <p:cNvPr id="138" name="Straight Connector 137">
              <a:extLst>
                <a:ext uri="{FF2B5EF4-FFF2-40B4-BE49-F238E27FC236}">
                  <a16:creationId xmlns:a16="http://schemas.microsoft.com/office/drawing/2014/main" id="{02AC4A49-2330-23F1-85BE-68C51DA072B9}"/>
                </a:ext>
              </a:extLst>
            </p:cNvPr>
            <p:cNvCxnSpPr/>
            <p:nvPr/>
          </p:nvCxnSpPr>
          <p:spPr bwMode="auto">
            <a:xfrm flipH="1">
              <a:off x="2134823" y="4230756"/>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cxnSp>
          <p:nvCxnSpPr>
            <p:cNvPr id="139" name="Straight Connector 138">
              <a:extLst>
                <a:ext uri="{FF2B5EF4-FFF2-40B4-BE49-F238E27FC236}">
                  <a16:creationId xmlns:a16="http://schemas.microsoft.com/office/drawing/2014/main" id="{BC4C015C-5961-D0DF-685D-0C4197CA90CD}"/>
                </a:ext>
              </a:extLst>
            </p:cNvPr>
            <p:cNvCxnSpPr/>
            <p:nvPr/>
          </p:nvCxnSpPr>
          <p:spPr bwMode="auto">
            <a:xfrm flipH="1">
              <a:off x="2187833" y="4240695"/>
              <a:ext cx="98167" cy="152400"/>
            </a:xfrm>
            <a:prstGeom prst="line">
              <a:avLst/>
            </a:prstGeom>
            <a:solidFill>
              <a:schemeClr val="accent1"/>
            </a:solidFill>
            <a:ln w="28575" cap="flat" cmpd="sng" algn="ctr">
              <a:solidFill>
                <a:srgbClr val="FF0000"/>
              </a:solidFill>
              <a:prstDash val="solid"/>
              <a:round/>
              <a:headEnd type="none" w="med" len="med"/>
              <a:tailEnd type="none" w="med" len="med"/>
            </a:ln>
            <a:effectLst/>
          </p:spPr>
        </p:cxnSp>
      </p:grpSp>
      <p:sp>
        <p:nvSpPr>
          <p:cNvPr id="15" name="Text Box 150">
            <a:extLst>
              <a:ext uri="{FF2B5EF4-FFF2-40B4-BE49-F238E27FC236}">
                <a16:creationId xmlns:a16="http://schemas.microsoft.com/office/drawing/2014/main" id="{FDAF6B56-3BEF-7688-2B8E-A5897903AF53}"/>
              </a:ext>
            </a:extLst>
          </p:cNvPr>
          <p:cNvSpPr txBox="1">
            <a:spLocks noChangeArrowheads="1"/>
          </p:cNvSpPr>
          <p:nvPr/>
        </p:nvSpPr>
        <p:spPr bwMode="auto">
          <a:xfrm>
            <a:off x="1883150" y="1822457"/>
            <a:ext cx="1479177" cy="469184"/>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200" b="1">
                <a:solidFill>
                  <a:srgbClr val="000000"/>
                </a:solidFill>
                <a:latin typeface="Book Antiqua" pitchFamily="18" charset="0"/>
              </a:rPr>
              <a:t>APPROACH MARKET</a:t>
            </a:r>
          </a:p>
        </p:txBody>
      </p:sp>
      <p:sp>
        <p:nvSpPr>
          <p:cNvPr id="5" name="Text Box 144">
            <a:extLst>
              <a:ext uri="{FF2B5EF4-FFF2-40B4-BE49-F238E27FC236}">
                <a16:creationId xmlns:a16="http://schemas.microsoft.com/office/drawing/2014/main" id="{36B758DA-68BD-262C-B5EF-98EA6137921F}"/>
              </a:ext>
            </a:extLst>
          </p:cNvPr>
          <p:cNvSpPr txBox="1">
            <a:spLocks noChangeArrowheads="1"/>
          </p:cNvSpPr>
          <p:nvPr/>
        </p:nvSpPr>
        <p:spPr bwMode="auto">
          <a:xfrm>
            <a:off x="612873" y="3658285"/>
            <a:ext cx="1195668" cy="438406"/>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dirty="0">
                <a:solidFill>
                  <a:srgbClr val="000000"/>
                </a:solidFill>
                <a:latin typeface="Book Antiqua" pitchFamily="18" charset="0"/>
              </a:rPr>
              <a:t>Dec – Jan</a:t>
            </a:r>
          </a:p>
          <a:p>
            <a:pPr algn="ctr" defTabSz="989252" fontAlgn="base">
              <a:spcBef>
                <a:spcPct val="0"/>
              </a:spcBef>
              <a:spcAft>
                <a:spcPct val="0"/>
              </a:spcAft>
              <a:defRPr/>
            </a:pPr>
            <a:r>
              <a:rPr lang="en-US" sz="1100" dirty="0">
                <a:solidFill>
                  <a:srgbClr val="000000"/>
                </a:solidFill>
                <a:latin typeface="Book Antiqua" pitchFamily="18" charset="0"/>
              </a:rPr>
              <a:t>2025</a:t>
            </a:r>
          </a:p>
        </p:txBody>
      </p:sp>
      <p:sp>
        <p:nvSpPr>
          <p:cNvPr id="7168" name="Text Box 144">
            <a:extLst>
              <a:ext uri="{FF2B5EF4-FFF2-40B4-BE49-F238E27FC236}">
                <a16:creationId xmlns:a16="http://schemas.microsoft.com/office/drawing/2014/main" id="{8DF580D7-2616-F159-7590-86C185E4DD47}"/>
              </a:ext>
            </a:extLst>
          </p:cNvPr>
          <p:cNvSpPr txBox="1">
            <a:spLocks noChangeArrowheads="1"/>
          </p:cNvSpPr>
          <p:nvPr/>
        </p:nvSpPr>
        <p:spPr bwMode="auto">
          <a:xfrm>
            <a:off x="2062183" y="3658285"/>
            <a:ext cx="1195668"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Feb 3</a:t>
            </a:r>
          </a:p>
        </p:txBody>
      </p:sp>
      <p:cxnSp>
        <p:nvCxnSpPr>
          <p:cNvPr id="7169" name="Straight Connector 7168">
            <a:extLst>
              <a:ext uri="{FF2B5EF4-FFF2-40B4-BE49-F238E27FC236}">
                <a16:creationId xmlns:a16="http://schemas.microsoft.com/office/drawing/2014/main" id="{6C219024-AEF2-41E9-077E-71006E498C42}"/>
              </a:ext>
            </a:extLst>
          </p:cNvPr>
          <p:cNvCxnSpPr>
            <a:cxnSpLocks/>
          </p:cNvCxnSpPr>
          <p:nvPr/>
        </p:nvCxnSpPr>
        <p:spPr bwMode="auto">
          <a:xfrm>
            <a:off x="1140542" y="4629193"/>
            <a:ext cx="1612490"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2" name="Text Box 83">
            <a:extLst>
              <a:ext uri="{FF2B5EF4-FFF2-40B4-BE49-F238E27FC236}">
                <a16:creationId xmlns:a16="http://schemas.microsoft.com/office/drawing/2014/main" id="{D24F2A8E-EB68-730C-01A8-280E0A054740}"/>
              </a:ext>
            </a:extLst>
          </p:cNvPr>
          <p:cNvSpPr txBox="1">
            <a:spLocks noChangeArrowheads="1"/>
          </p:cNvSpPr>
          <p:nvPr/>
        </p:nvSpPr>
        <p:spPr bwMode="auto">
          <a:xfrm>
            <a:off x="1429361" y="4434348"/>
            <a:ext cx="1254845"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a:t>
            </a:r>
          </a:p>
          <a:p>
            <a:pPr algn="ctr" defTabSz="836210">
              <a:spcBef>
                <a:spcPts val="0"/>
              </a:spcBef>
              <a:defRPr/>
            </a:pPr>
            <a:r>
              <a:rPr lang="en-US" sz="1200" b="1" dirty="0">
                <a:solidFill>
                  <a:srgbClr val="000000"/>
                </a:solidFill>
              </a:rPr>
              <a:t>PREPARATION</a:t>
            </a:r>
          </a:p>
        </p:txBody>
      </p:sp>
      <p:cxnSp>
        <p:nvCxnSpPr>
          <p:cNvPr id="7173" name="Straight Connector 7172">
            <a:extLst>
              <a:ext uri="{FF2B5EF4-FFF2-40B4-BE49-F238E27FC236}">
                <a16:creationId xmlns:a16="http://schemas.microsoft.com/office/drawing/2014/main" id="{6701421A-1846-856E-3932-E6FFD5F15368}"/>
              </a:ext>
            </a:extLst>
          </p:cNvPr>
          <p:cNvCxnSpPr>
            <a:cxnSpLocks/>
          </p:cNvCxnSpPr>
          <p:nvPr/>
        </p:nvCxnSpPr>
        <p:spPr bwMode="auto">
          <a:xfrm>
            <a:off x="2707450" y="4629193"/>
            <a:ext cx="4469801"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cxnSp>
        <p:nvCxnSpPr>
          <p:cNvPr id="7174" name="Straight Connector 7173">
            <a:extLst>
              <a:ext uri="{FF2B5EF4-FFF2-40B4-BE49-F238E27FC236}">
                <a16:creationId xmlns:a16="http://schemas.microsoft.com/office/drawing/2014/main" id="{B2028D7F-6663-4E19-E0C2-3A63E0884AC4}"/>
              </a:ext>
            </a:extLst>
          </p:cNvPr>
          <p:cNvCxnSpPr>
            <a:cxnSpLocks/>
          </p:cNvCxnSpPr>
          <p:nvPr/>
        </p:nvCxnSpPr>
        <p:spPr bwMode="auto">
          <a:xfrm>
            <a:off x="7087923" y="4629193"/>
            <a:ext cx="2165857" cy="0"/>
          </a:xfrm>
          <a:prstGeom prst="line">
            <a:avLst/>
          </a:prstGeom>
          <a:solidFill>
            <a:schemeClr val="accent1"/>
          </a:solidFill>
          <a:ln w="19050" cap="flat" cmpd="sng" algn="ctr">
            <a:solidFill>
              <a:srgbClr val="C4CFD7"/>
            </a:solidFill>
            <a:prstDash val="solid"/>
            <a:round/>
            <a:headEnd type="none" w="med" len="med"/>
            <a:tailEnd type="none" w="med" len="med"/>
          </a:ln>
          <a:effectLst/>
        </p:spPr>
      </p:cxnSp>
      <p:sp>
        <p:nvSpPr>
          <p:cNvPr id="7175" name="Text Box 83">
            <a:extLst>
              <a:ext uri="{FF2B5EF4-FFF2-40B4-BE49-F238E27FC236}">
                <a16:creationId xmlns:a16="http://schemas.microsoft.com/office/drawing/2014/main" id="{4C51B6BE-AA42-5349-83DD-8B35E63DC989}"/>
              </a:ext>
            </a:extLst>
          </p:cNvPr>
          <p:cNvSpPr txBox="1">
            <a:spLocks noChangeArrowheads="1"/>
          </p:cNvSpPr>
          <p:nvPr/>
        </p:nvSpPr>
        <p:spPr bwMode="auto">
          <a:xfrm>
            <a:off x="7334865" y="4416282"/>
            <a:ext cx="1318929"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III.</a:t>
            </a:r>
          </a:p>
          <a:p>
            <a:pPr algn="ctr" defTabSz="836210">
              <a:spcBef>
                <a:spcPts val="0"/>
              </a:spcBef>
              <a:defRPr/>
            </a:pPr>
            <a:r>
              <a:rPr lang="en-US" sz="1200" b="1" dirty="0">
                <a:solidFill>
                  <a:srgbClr val="000000"/>
                </a:solidFill>
              </a:rPr>
              <a:t>TRANSACTION</a:t>
            </a:r>
          </a:p>
        </p:txBody>
      </p:sp>
      <p:sp>
        <p:nvSpPr>
          <p:cNvPr id="7176" name="Text Box 84">
            <a:extLst>
              <a:ext uri="{FF2B5EF4-FFF2-40B4-BE49-F238E27FC236}">
                <a16:creationId xmlns:a16="http://schemas.microsoft.com/office/drawing/2014/main" id="{64E47FC9-DA7C-CE00-990F-0641476D7157}"/>
              </a:ext>
            </a:extLst>
          </p:cNvPr>
          <p:cNvSpPr txBox="1">
            <a:spLocks noChangeArrowheads="1"/>
          </p:cNvSpPr>
          <p:nvPr/>
        </p:nvSpPr>
        <p:spPr bwMode="auto">
          <a:xfrm>
            <a:off x="4119717" y="4416282"/>
            <a:ext cx="1385464" cy="461665"/>
          </a:xfrm>
          <a:prstGeom prst="rect">
            <a:avLst/>
          </a:prstGeom>
          <a:solidFill>
            <a:schemeClr val="bg1"/>
          </a:solidFill>
          <a:ln w="9525">
            <a:noFill/>
            <a:miter lim="800000"/>
            <a:headEnd/>
            <a:tailEnd/>
          </a:ln>
        </p:spPr>
        <p:txBody>
          <a:bodyPr wrap="square" lIns="41802" rIns="41802">
            <a:spAutoFit/>
          </a:bodyPr>
          <a:lstStyle>
            <a:defPPr>
              <a:defRPr lang="en-US"/>
            </a:defPPr>
            <a:lvl1pPr algn="l" rtl="0" fontAlgn="base">
              <a:spcBef>
                <a:spcPct val="0"/>
              </a:spcBef>
              <a:spcAft>
                <a:spcPct val="0"/>
              </a:spcAft>
              <a:defRPr sz="2000" kern="1200">
                <a:solidFill>
                  <a:schemeClr val="tx1"/>
                </a:solidFill>
                <a:latin typeface="Book Antiqua" pitchFamily="18" charset="0"/>
                <a:ea typeface="+mn-ea"/>
                <a:cs typeface="+mn-cs"/>
              </a:defRPr>
            </a:lvl1pPr>
            <a:lvl2pPr marL="457200" algn="l" rtl="0" fontAlgn="base">
              <a:spcBef>
                <a:spcPct val="0"/>
              </a:spcBef>
              <a:spcAft>
                <a:spcPct val="0"/>
              </a:spcAft>
              <a:defRPr sz="2000" kern="1200">
                <a:solidFill>
                  <a:schemeClr val="tx1"/>
                </a:solidFill>
                <a:latin typeface="Book Antiqua" pitchFamily="18" charset="0"/>
                <a:ea typeface="+mn-ea"/>
                <a:cs typeface="+mn-cs"/>
              </a:defRPr>
            </a:lvl2pPr>
            <a:lvl3pPr marL="914400" algn="l" rtl="0" fontAlgn="base">
              <a:spcBef>
                <a:spcPct val="0"/>
              </a:spcBef>
              <a:spcAft>
                <a:spcPct val="0"/>
              </a:spcAft>
              <a:defRPr sz="2000" kern="1200">
                <a:solidFill>
                  <a:schemeClr val="tx1"/>
                </a:solidFill>
                <a:latin typeface="Book Antiqua" pitchFamily="18" charset="0"/>
                <a:ea typeface="+mn-ea"/>
                <a:cs typeface="+mn-cs"/>
              </a:defRPr>
            </a:lvl3pPr>
            <a:lvl4pPr marL="1371600" algn="l" rtl="0" fontAlgn="base">
              <a:spcBef>
                <a:spcPct val="0"/>
              </a:spcBef>
              <a:spcAft>
                <a:spcPct val="0"/>
              </a:spcAft>
              <a:defRPr sz="2000" kern="1200">
                <a:solidFill>
                  <a:schemeClr val="tx1"/>
                </a:solidFill>
                <a:latin typeface="Book Antiqua" pitchFamily="18" charset="0"/>
                <a:ea typeface="+mn-ea"/>
                <a:cs typeface="+mn-cs"/>
              </a:defRPr>
            </a:lvl4pPr>
            <a:lvl5pPr marL="1828800" algn="l" rtl="0" fontAlgn="base">
              <a:spcBef>
                <a:spcPct val="0"/>
              </a:spcBef>
              <a:spcAft>
                <a:spcPct val="0"/>
              </a:spcAft>
              <a:defRPr sz="2000" kern="1200">
                <a:solidFill>
                  <a:schemeClr val="tx1"/>
                </a:solidFill>
                <a:latin typeface="Book Antiqua" pitchFamily="18" charset="0"/>
                <a:ea typeface="+mn-ea"/>
                <a:cs typeface="+mn-cs"/>
              </a:defRPr>
            </a:lvl5pPr>
            <a:lvl6pPr marL="2286000" algn="l" defTabSz="914400" rtl="0" eaLnBrk="1" latinLnBrk="0" hangingPunct="1">
              <a:defRPr sz="2000" kern="1200">
                <a:solidFill>
                  <a:schemeClr val="tx1"/>
                </a:solidFill>
                <a:latin typeface="Book Antiqua" pitchFamily="18" charset="0"/>
                <a:ea typeface="+mn-ea"/>
                <a:cs typeface="+mn-cs"/>
              </a:defRPr>
            </a:lvl6pPr>
            <a:lvl7pPr marL="2743200" algn="l" defTabSz="914400" rtl="0" eaLnBrk="1" latinLnBrk="0" hangingPunct="1">
              <a:defRPr sz="2000" kern="1200">
                <a:solidFill>
                  <a:schemeClr val="tx1"/>
                </a:solidFill>
                <a:latin typeface="Book Antiqua" pitchFamily="18" charset="0"/>
                <a:ea typeface="+mn-ea"/>
                <a:cs typeface="+mn-cs"/>
              </a:defRPr>
            </a:lvl7pPr>
            <a:lvl8pPr marL="3200400" algn="l" defTabSz="914400" rtl="0" eaLnBrk="1" latinLnBrk="0" hangingPunct="1">
              <a:defRPr sz="2000" kern="1200">
                <a:solidFill>
                  <a:schemeClr val="tx1"/>
                </a:solidFill>
                <a:latin typeface="Book Antiqua" pitchFamily="18" charset="0"/>
                <a:ea typeface="+mn-ea"/>
                <a:cs typeface="+mn-cs"/>
              </a:defRPr>
            </a:lvl8pPr>
            <a:lvl9pPr marL="3657600" algn="l" defTabSz="914400" rtl="0" eaLnBrk="1" latinLnBrk="0" hangingPunct="1">
              <a:defRPr sz="2000" kern="1200">
                <a:solidFill>
                  <a:schemeClr val="tx1"/>
                </a:solidFill>
                <a:latin typeface="Book Antiqua" pitchFamily="18" charset="0"/>
                <a:ea typeface="+mn-ea"/>
                <a:cs typeface="+mn-cs"/>
              </a:defRPr>
            </a:lvl9pPr>
          </a:lstStyle>
          <a:p>
            <a:pPr algn="ctr" defTabSz="836210">
              <a:spcBef>
                <a:spcPts val="0"/>
              </a:spcBef>
              <a:defRPr/>
            </a:pPr>
            <a:r>
              <a:rPr lang="en-US" sz="1200" b="1" dirty="0">
                <a:solidFill>
                  <a:srgbClr val="000000"/>
                </a:solidFill>
              </a:rPr>
              <a:t>II.</a:t>
            </a:r>
          </a:p>
          <a:p>
            <a:pPr algn="ctr" defTabSz="836210">
              <a:spcBef>
                <a:spcPts val="0"/>
              </a:spcBef>
              <a:defRPr/>
            </a:pPr>
            <a:r>
              <a:rPr lang="en-US" sz="1200" b="1" dirty="0">
                <a:solidFill>
                  <a:srgbClr val="000000"/>
                </a:solidFill>
              </a:rPr>
              <a:t>MARKET INPUT</a:t>
            </a:r>
          </a:p>
        </p:txBody>
      </p:sp>
      <p:cxnSp>
        <p:nvCxnSpPr>
          <p:cNvPr id="9" name="Straight Connector 8">
            <a:extLst>
              <a:ext uri="{FF2B5EF4-FFF2-40B4-BE49-F238E27FC236}">
                <a16:creationId xmlns:a16="http://schemas.microsoft.com/office/drawing/2014/main" id="{8C1302E9-7840-5B87-1DC8-91CB3E1E5C59}"/>
              </a:ext>
            </a:extLst>
          </p:cNvPr>
          <p:cNvCxnSpPr>
            <a:cxnSpLocks/>
          </p:cNvCxnSpPr>
          <p:nvPr/>
        </p:nvCxnSpPr>
        <p:spPr bwMode="auto">
          <a:xfrm flipH="1">
            <a:off x="964997" y="6400566"/>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858C5039-83E6-0D14-A51B-17F1905691A9}"/>
              </a:ext>
            </a:extLst>
          </p:cNvPr>
          <p:cNvCxnSpPr>
            <a:cxnSpLocks/>
          </p:cNvCxnSpPr>
          <p:nvPr/>
        </p:nvCxnSpPr>
        <p:spPr bwMode="auto">
          <a:xfrm flipH="1">
            <a:off x="1002075" y="6409640"/>
            <a:ext cx="66345" cy="102997"/>
          </a:xfrm>
          <a:prstGeom prst="line">
            <a:avLst/>
          </a:prstGeom>
          <a:solidFill>
            <a:schemeClr val="accent1"/>
          </a:solidFill>
          <a:ln w="19050" cap="flat" cmpd="sng" algn="ctr">
            <a:solidFill>
              <a:srgbClr val="FF0000"/>
            </a:solidFill>
            <a:prstDash val="solid"/>
            <a:round/>
            <a:headEnd type="none" w="med" len="med"/>
            <a:tailEnd type="none" w="med" len="med"/>
          </a:ln>
          <a:effectLst/>
        </p:spPr>
      </p:cxnSp>
      <p:graphicFrame>
        <p:nvGraphicFramePr>
          <p:cNvPr id="18" name="Table 17">
            <a:extLst>
              <a:ext uri="{FF2B5EF4-FFF2-40B4-BE49-F238E27FC236}">
                <a16:creationId xmlns:a16="http://schemas.microsoft.com/office/drawing/2014/main" id="{190BE5E4-812A-C025-7B6E-D8EB1741ED46}"/>
              </a:ext>
            </a:extLst>
          </p:cNvPr>
          <p:cNvGraphicFramePr>
            <a:graphicFrameLocks noGrp="1"/>
          </p:cNvGraphicFramePr>
          <p:nvPr>
            <p:extLst>
              <p:ext uri="{D42A27DB-BD31-4B8C-83A1-F6EECF244321}">
                <p14:modId xmlns:p14="http://schemas.microsoft.com/office/powerpoint/2010/main" val="448625253"/>
              </p:ext>
            </p:extLst>
          </p:nvPr>
        </p:nvGraphicFramePr>
        <p:xfrm>
          <a:off x="942937" y="5828553"/>
          <a:ext cx="5812774" cy="685800"/>
        </p:xfrm>
        <a:graphic>
          <a:graphicData uri="http://schemas.openxmlformats.org/drawingml/2006/table">
            <a:tbl>
              <a:tblPr firstRow="1" bandRow="1">
                <a:tableStyleId>{5C22544A-7EE6-4342-B048-85BDC9FD1C3A}</a:tableStyleId>
              </a:tblPr>
              <a:tblGrid>
                <a:gridCol w="184981">
                  <a:extLst>
                    <a:ext uri="{9D8B030D-6E8A-4147-A177-3AD203B41FA5}">
                      <a16:colId xmlns:a16="http://schemas.microsoft.com/office/drawing/2014/main" val="20000"/>
                    </a:ext>
                  </a:extLst>
                </a:gridCol>
                <a:gridCol w="184981">
                  <a:extLst>
                    <a:ext uri="{9D8B030D-6E8A-4147-A177-3AD203B41FA5}">
                      <a16:colId xmlns:a16="http://schemas.microsoft.com/office/drawing/2014/main" val="20001"/>
                    </a:ext>
                  </a:extLst>
                </a:gridCol>
                <a:gridCol w="5442812">
                  <a:extLst>
                    <a:ext uri="{9D8B030D-6E8A-4147-A177-3AD203B41FA5}">
                      <a16:colId xmlns:a16="http://schemas.microsoft.com/office/drawing/2014/main" val="20002"/>
                    </a:ext>
                  </a:extLst>
                </a:gridCol>
              </a:tblGrid>
              <a:tr h="158146">
                <a:tc gridSpan="3">
                  <a:txBody>
                    <a:bodyPr/>
                    <a:lstStyle/>
                    <a:p>
                      <a:pPr algn="l"/>
                      <a:r>
                        <a:rPr lang="en-US" sz="1050" b="0" i="1" u="sng" dirty="0">
                          <a:solidFill>
                            <a:schemeClr val="tx1"/>
                          </a:solidFill>
                        </a:rPr>
                        <a:t>Key</a:t>
                      </a:r>
                    </a:p>
                  </a:txBody>
                  <a:tcPr marL="0" marR="0" marT="0" marB="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800" b="1">
                        <a:solidFill>
                          <a:schemeClr val="tx1"/>
                        </a:solidFill>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1440">
                <a:tc>
                  <a:txBody>
                    <a:bodyPr/>
                    <a:lstStyle/>
                    <a:p>
                      <a:pPr algn="l"/>
                      <a:endParaRPr lang="en-US" sz="900" b="0">
                        <a:solidFill>
                          <a:schemeClr val="tx1"/>
                        </a:solidFill>
                      </a:endParaRPr>
                    </a:p>
                  </a:txBody>
                  <a:tcPr marL="0" marR="0" marT="0" marB="0" anchor="ct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0">
                          <a:solidFill>
                            <a:schemeClr val="tx1"/>
                          </a:solidFill>
                        </a:rPr>
                        <a: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350" indent="-6350" algn="l">
                        <a:tabLst/>
                      </a:pPr>
                      <a:r>
                        <a:rPr lang="en-US" sz="1050" b="0" dirty="0">
                          <a:solidFill>
                            <a:schemeClr val="tx1"/>
                          </a:solidFill>
                        </a:rPr>
                        <a:t>Board decision to stop or continue</a:t>
                      </a:r>
                    </a:p>
                  </a:txBody>
                  <a:tcPr marL="0" marR="0" marT="0" marB="0" anchor="ctr">
                    <a:lnL w="12700" cap="flat" cmpd="sng" algn="ctr">
                      <a:no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dirty="0">
                          <a:solidFill>
                            <a:schemeClr val="bg1"/>
                          </a:solidFill>
                          <a:highlight>
                            <a:srgbClr val="546B50"/>
                          </a:highlight>
                        </a:rPr>
                        <a:t>Board Meetings</a:t>
                      </a:r>
                      <a:r>
                        <a:rPr lang="en-US" sz="1050" b="0" dirty="0">
                          <a:solidFill>
                            <a:schemeClr val="tx1"/>
                          </a:solidFill>
                        </a:rPr>
                        <a:t> = Jan 30, Apr 24, May 29, Oct 30, Nov 6, Nov 7, Nov 12, Nov 13</a:t>
                      </a: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a:solidFill>
                          <a:schemeClr val="tx1"/>
                        </a:solidFill>
                      </a:endParaRPr>
                    </a:p>
                  </a:txBody>
                  <a:tcPr marL="9144" marR="9144" marT="0" marB="0">
                    <a:lnL w="12700" cap="flat" cmpd="sng" algn="ctr">
                      <a:no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2135896"/>
                  </a:ext>
                </a:extLst>
              </a:tr>
              <a:tr h="18288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endParaRPr>
                    </a:p>
                  </a:txBody>
                  <a:tcPr marL="0" marR="0" marT="0" marB="0">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4107745"/>
                  </a:ext>
                </a:extLst>
              </a:tr>
            </a:tbl>
          </a:graphicData>
        </a:graphic>
      </p:graphicFrame>
      <p:sp>
        <p:nvSpPr>
          <p:cNvPr id="116" name="Text Box 144">
            <a:extLst>
              <a:ext uri="{FF2B5EF4-FFF2-40B4-BE49-F238E27FC236}">
                <a16:creationId xmlns:a16="http://schemas.microsoft.com/office/drawing/2014/main" id="{C6FB3FFC-4DCF-2834-CD76-C859F516D158}"/>
              </a:ext>
            </a:extLst>
          </p:cNvPr>
          <p:cNvSpPr txBox="1">
            <a:spLocks noChangeArrowheads="1"/>
          </p:cNvSpPr>
          <p:nvPr/>
        </p:nvSpPr>
        <p:spPr bwMode="auto">
          <a:xfrm>
            <a:off x="7845691" y="3658285"/>
            <a:ext cx="1138657" cy="269129"/>
          </a:xfrm>
          <a:prstGeom prst="rect">
            <a:avLst/>
          </a:prstGeom>
          <a:noFill/>
          <a:ln w="9525">
            <a:noFill/>
            <a:miter lim="800000"/>
            <a:headEnd/>
            <a:tailEnd/>
          </a:ln>
        </p:spPr>
        <p:txBody>
          <a:bodyPr lIns="98886" tIns="49443" rIns="98886" bIns="49443">
            <a:spAutoFit/>
          </a:bodyPr>
          <a:lstStyle>
            <a:defPPr>
              <a:defRPr lang="en-US"/>
            </a:defPPr>
            <a:lvl1pPr marR="0" lvl="0" indent="0" algn="ctr" defTabSz="989252" fontAlgn="base">
              <a:lnSpc>
                <a:spcPct val="100000"/>
              </a:lnSpc>
              <a:spcBef>
                <a:spcPct val="0"/>
              </a:spcBef>
              <a:spcAft>
                <a:spcPct val="0"/>
              </a:spcAft>
              <a:buClrTx/>
              <a:buSzTx/>
              <a:buFontTx/>
              <a:buNone/>
              <a:tabLst/>
              <a:defRPr sz="970">
                <a:solidFill>
                  <a:srgbClr val="FFFFFF"/>
                </a:solidFill>
                <a:highlight>
                  <a:srgbClr val="546B50"/>
                </a:highlight>
                <a:latin typeface="Book Antiqua" pitchFamily="18" charset="0"/>
              </a:defRPr>
            </a:lvl1pPr>
          </a:lstStyle>
          <a:p>
            <a:r>
              <a:rPr lang="en-US" sz="1100"/>
              <a:t>Nov 13</a:t>
            </a:r>
          </a:p>
        </p:txBody>
      </p:sp>
      <p:sp>
        <p:nvSpPr>
          <p:cNvPr id="7" name="Text Box 144">
            <a:extLst>
              <a:ext uri="{FF2B5EF4-FFF2-40B4-BE49-F238E27FC236}">
                <a16:creationId xmlns:a16="http://schemas.microsoft.com/office/drawing/2014/main" id="{490CCC8F-54C4-1E25-1AD6-1B74B38EF10E}"/>
              </a:ext>
            </a:extLst>
          </p:cNvPr>
          <p:cNvSpPr txBox="1">
            <a:spLocks noChangeArrowheads="1"/>
          </p:cNvSpPr>
          <p:nvPr/>
        </p:nvSpPr>
        <p:spPr bwMode="auto">
          <a:xfrm>
            <a:off x="6389273" y="3658285"/>
            <a:ext cx="1138657" cy="269129"/>
          </a:xfrm>
          <a:prstGeom prst="rect">
            <a:avLst/>
          </a:prstGeom>
          <a:noFill/>
          <a:ln w="9525">
            <a:noFill/>
            <a:miter lim="800000"/>
            <a:headEnd/>
            <a:tailEnd/>
          </a:ln>
        </p:spPr>
        <p:txBody>
          <a:bodyPr lIns="98886" tIns="49443" rIns="98886" bIns="49443">
            <a:spAutoFit/>
          </a:bodyPr>
          <a:lstStyle/>
          <a:p>
            <a:pPr algn="ctr" defTabSz="989252" fontAlgn="base">
              <a:spcBef>
                <a:spcPct val="0"/>
              </a:spcBef>
              <a:spcAft>
                <a:spcPct val="0"/>
              </a:spcAft>
              <a:defRPr/>
            </a:pPr>
            <a:r>
              <a:rPr lang="en-US" sz="1100">
                <a:solidFill>
                  <a:srgbClr val="000000"/>
                </a:solidFill>
                <a:latin typeface="Book Antiqua" pitchFamily="18" charset="0"/>
              </a:rPr>
              <a:t>Jun 23</a:t>
            </a:r>
          </a:p>
        </p:txBody>
      </p:sp>
      <p:sp>
        <p:nvSpPr>
          <p:cNvPr id="23" name="Text Box 150">
            <a:extLst>
              <a:ext uri="{FF2B5EF4-FFF2-40B4-BE49-F238E27FC236}">
                <a16:creationId xmlns:a16="http://schemas.microsoft.com/office/drawing/2014/main" id="{5E7E6B90-1329-61D5-8F99-9FE37E99A04E}"/>
              </a:ext>
            </a:extLst>
          </p:cNvPr>
          <p:cNvSpPr txBox="1">
            <a:spLocks noChangeArrowheads="1"/>
          </p:cNvSpPr>
          <p:nvPr/>
        </p:nvSpPr>
        <p:spPr bwMode="auto">
          <a:xfrm>
            <a:off x="7069394" y="2462880"/>
            <a:ext cx="1046220" cy="469184"/>
          </a:xfrm>
          <a:prstGeom prst="rect">
            <a:avLst/>
          </a:prstGeom>
          <a:solidFill>
            <a:schemeClr val="bg1">
              <a:lumMod val="85000"/>
            </a:schemeClr>
          </a:solid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200" b="1" dirty="0">
                <a:solidFill>
                  <a:srgbClr val="000000"/>
                </a:solidFill>
                <a:latin typeface="Book Antiqua" pitchFamily="18" charset="0"/>
              </a:rPr>
              <a:t>PUBLIC MEETINGS</a:t>
            </a:r>
          </a:p>
        </p:txBody>
      </p:sp>
      <p:sp>
        <p:nvSpPr>
          <p:cNvPr id="24" name="Text Box 144">
            <a:extLst>
              <a:ext uri="{FF2B5EF4-FFF2-40B4-BE49-F238E27FC236}">
                <a16:creationId xmlns:a16="http://schemas.microsoft.com/office/drawing/2014/main" id="{C3B225B9-5E99-777B-C3F4-C22FBDD85A1D}"/>
              </a:ext>
            </a:extLst>
          </p:cNvPr>
          <p:cNvSpPr txBox="1">
            <a:spLocks noChangeArrowheads="1"/>
          </p:cNvSpPr>
          <p:nvPr/>
        </p:nvSpPr>
        <p:spPr bwMode="auto">
          <a:xfrm>
            <a:off x="7082034" y="3658285"/>
            <a:ext cx="1138657" cy="269129"/>
          </a:xfrm>
          <a:prstGeom prst="rect">
            <a:avLst/>
          </a:prstGeom>
          <a:noFill/>
          <a:ln w="9525">
            <a:noFill/>
            <a:miter lim="800000"/>
            <a:headEnd/>
            <a:tailEnd/>
          </a:ln>
        </p:spPr>
        <p:txBody>
          <a:bodyPr wrap="square" lIns="98886" tIns="49443" rIns="98886" bIns="49443">
            <a:spAutoFit/>
          </a:bodyPr>
          <a:lstStyle/>
          <a:p>
            <a:pPr algn="ctr" defTabSz="989252" fontAlgn="base">
              <a:spcBef>
                <a:spcPct val="0"/>
              </a:spcBef>
              <a:spcAft>
                <a:spcPct val="0"/>
              </a:spcAft>
              <a:defRPr/>
            </a:pPr>
            <a:r>
              <a:rPr lang="en-US" sz="1100" dirty="0">
                <a:solidFill>
                  <a:srgbClr val="FFFFFF"/>
                </a:solidFill>
                <a:highlight>
                  <a:srgbClr val="546B50"/>
                </a:highlight>
                <a:latin typeface="Book Antiqua" pitchFamily="18" charset="0"/>
              </a:rPr>
              <a:t>Oct - Nov</a:t>
            </a:r>
          </a:p>
        </p:txBody>
      </p:sp>
    </p:spTree>
    <p:extLst>
      <p:ext uri="{BB962C8B-B14F-4D97-AF65-F5344CB8AC3E}">
        <p14:creationId xmlns:p14="http://schemas.microsoft.com/office/powerpoint/2010/main" val="261685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87">
            <a:extLst>
              <a:ext uri="{FF2B5EF4-FFF2-40B4-BE49-F238E27FC236}">
                <a16:creationId xmlns:a16="http://schemas.microsoft.com/office/drawing/2014/main" id="{553B9661-19D0-305E-3C51-B88F1E316DE6}"/>
              </a:ext>
            </a:extLst>
          </p:cNvPr>
          <p:cNvGraphicFramePr>
            <a:graphicFrameLocks noGrp="1"/>
          </p:cNvGraphicFramePr>
          <p:nvPr>
            <p:extLst>
              <p:ext uri="{D42A27DB-BD31-4B8C-83A1-F6EECF244321}">
                <p14:modId xmlns:p14="http://schemas.microsoft.com/office/powerpoint/2010/main" val="3169798128"/>
              </p:ext>
            </p:extLst>
          </p:nvPr>
        </p:nvGraphicFramePr>
        <p:xfrm>
          <a:off x="804323" y="1152338"/>
          <a:ext cx="8644480" cy="5168791"/>
        </p:xfrm>
        <a:graphic>
          <a:graphicData uri="http://schemas.openxmlformats.org/drawingml/2006/table">
            <a:tbl>
              <a:tblPr/>
              <a:tblGrid>
                <a:gridCol w="3649690">
                  <a:extLst>
                    <a:ext uri="{9D8B030D-6E8A-4147-A177-3AD203B41FA5}">
                      <a16:colId xmlns:a16="http://schemas.microsoft.com/office/drawing/2014/main" val="20000"/>
                    </a:ext>
                  </a:extLst>
                </a:gridCol>
                <a:gridCol w="908458">
                  <a:extLst>
                    <a:ext uri="{9D8B030D-6E8A-4147-A177-3AD203B41FA5}">
                      <a16:colId xmlns:a16="http://schemas.microsoft.com/office/drawing/2014/main" val="20001"/>
                    </a:ext>
                  </a:extLst>
                </a:gridCol>
                <a:gridCol w="1021583">
                  <a:extLst>
                    <a:ext uri="{9D8B030D-6E8A-4147-A177-3AD203B41FA5}">
                      <a16:colId xmlns:a16="http://schemas.microsoft.com/office/drawing/2014/main" val="20002"/>
                    </a:ext>
                  </a:extLst>
                </a:gridCol>
                <a:gridCol w="1021583">
                  <a:extLst>
                    <a:ext uri="{9D8B030D-6E8A-4147-A177-3AD203B41FA5}">
                      <a16:colId xmlns:a16="http://schemas.microsoft.com/office/drawing/2014/main" val="20003"/>
                    </a:ext>
                  </a:extLst>
                </a:gridCol>
                <a:gridCol w="1021583">
                  <a:extLst>
                    <a:ext uri="{9D8B030D-6E8A-4147-A177-3AD203B41FA5}">
                      <a16:colId xmlns:a16="http://schemas.microsoft.com/office/drawing/2014/main" val="20005"/>
                    </a:ext>
                  </a:extLst>
                </a:gridCol>
                <a:gridCol w="1021583">
                  <a:extLst>
                    <a:ext uri="{9D8B030D-6E8A-4147-A177-3AD203B41FA5}">
                      <a16:colId xmlns:a16="http://schemas.microsoft.com/office/drawing/2014/main" val="20006"/>
                    </a:ext>
                  </a:extLst>
                </a:gridCol>
              </a:tblGrid>
              <a:tr h="457564">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gridSpan="3">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0" i="1" u="none" strike="noStrike" cap="none" normalizeH="0" baseline="0">
                          <a:ln>
                            <a:noFill/>
                          </a:ln>
                          <a:solidFill>
                            <a:schemeClr val="tx1"/>
                          </a:solidFill>
                          <a:effectLst/>
                          <a:latin typeface="+mj-lt"/>
                        </a:rPr>
                        <a:t>Partners </a:t>
                      </a:r>
                      <a:endParaRPr kumimoji="0" lang="en-US" sz="1400" b="0" i="0" u="none" strike="noStrike" cap="none" normalizeH="0" baseline="0">
                        <a:ln>
                          <a:noFill/>
                        </a:ln>
                        <a:solidFill>
                          <a:schemeClr val="tx1"/>
                        </a:solidFill>
                        <a:effectLst/>
                        <a:latin typeface="+mj-lt"/>
                      </a:endParaRPr>
                    </a:p>
                  </a:txBody>
                  <a:tcPr marL="45720" marR="45720" anchor="b"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dot"/>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lnL w="12700" cmpd="sng">
                      <a:noFill/>
                      <a:prstDash val="solid"/>
                    </a:lnL>
                  </a:tcPr>
                </a:tc>
                <a:tc>
                  <a:txBody>
                    <a:bodyPr/>
                    <a:lstStyle/>
                    <a:p>
                      <a:endParaRPr lang="en-US" sz="1400">
                        <a:latin typeface="+mj-lt"/>
                      </a:endParaRPr>
                    </a:p>
                  </a:txBody>
                  <a:tcPr marL="45720" marR="45720" anchor="b"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9850">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w="12700" cap="flat" cmpd="sng" algn="ctr">
                      <a:noFill/>
                      <a:prstDash val="solid"/>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NONPROFIT</a:t>
                      </a:r>
                    </a:p>
                  </a:txBody>
                  <a:tcPr marL="45720" marR="45720" anchor="ctr"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TAXABLE</a:t>
                      </a:r>
                    </a:p>
                  </a:txBody>
                  <a:tcPr marL="45720" marR="45720" anchor="ctr" horzOverflow="overflow">
                    <a:lnL>
                      <a:noFill/>
                    </a:lnL>
                    <a:lnR>
                      <a:noFill/>
                    </a:lnR>
                    <a:lnT w="12700" cap="flat" cmpd="sng" algn="ctr">
                      <a:noFill/>
                      <a:prstDash val="dot"/>
                      <a:round/>
                      <a:headEnd type="none" w="med" len="med"/>
                      <a:tailEnd type="none" w="med" len="med"/>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TOTAL</a:t>
                      </a:r>
                    </a:p>
                  </a:txBody>
                  <a:tcPr marL="45720" marR="45720" anchor="ctr" horzOverflow="overflow">
                    <a:lnL>
                      <a:noFill/>
                    </a:lnL>
                    <a:lnR w="12700" cap="flat" cmpd="sng" algn="ctr">
                      <a:solidFill>
                        <a:schemeClr val="tx1"/>
                      </a:solidFill>
                      <a:prstDash val="solid"/>
                      <a:round/>
                      <a:headEnd type="none" w="med" len="med"/>
                      <a:tailEnd type="none" w="med" len="med"/>
                    </a:lnR>
                    <a:lnT w="12700" cmpd="sng">
                      <a:noFill/>
                      <a:prstDash val="solid"/>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486067">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APPROACHED – February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20</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5</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25</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351365">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ACTIVE PARTICIPANTS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r h="21119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cap="none" normalizeH="0" baseline="0" dirty="0">
                          <a:ln>
                            <a:noFill/>
                          </a:ln>
                          <a:solidFill>
                            <a:schemeClr val="tx1"/>
                          </a:solidFill>
                          <a:effectLst/>
                          <a:latin typeface="+mj-lt"/>
                        </a:rPr>
                        <a:t>   -  Confidentiality Agreement</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dirty="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r h="213556">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normalizeH="0" baseline="0">
                          <a:ln>
                            <a:noFill/>
                          </a:ln>
                          <a:solidFill>
                            <a:schemeClr val="tx1"/>
                          </a:solidFill>
                          <a:effectLst/>
                          <a:latin typeface="+mj-lt"/>
                          <a:ea typeface="+mn-ea"/>
                          <a:cs typeface="+mn-cs"/>
                        </a:rPr>
                        <a:t>   -  Information Materials</a:t>
                      </a:r>
                    </a:p>
                  </a:txBody>
                  <a:tcPr marL="45720" marR="45720"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a:noFill/>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rgbClr val="003300"/>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5"/>
                  </a:ext>
                </a:extLst>
              </a:tr>
              <a:tr h="260153">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200" b="1" i="0" u="none" strike="noStrike" kern="1200" cap="none" spc="0" normalizeH="0" baseline="0" noProof="0" dirty="0">
                          <a:ln>
                            <a:noFill/>
                          </a:ln>
                          <a:solidFill>
                            <a:srgbClr val="000000"/>
                          </a:solidFill>
                          <a:effectLst/>
                          <a:uLnTx/>
                          <a:uFillTx/>
                          <a:latin typeface="+mn-lt"/>
                          <a:ea typeface="+mn-ea"/>
                          <a:cs typeface="+mn-cs"/>
                        </a:rPr>
                        <a:t>   -  Data Room</a:t>
                      </a:r>
                      <a:endParaRPr kumimoji="0" lang="en-US" sz="1400" b="1" i="0" u="none" strike="noStrike" cap="none" normalizeH="0" baseline="0" dirty="0">
                        <a:ln>
                          <a:noFill/>
                        </a:ln>
                        <a:solidFill>
                          <a:schemeClr val="tx1"/>
                        </a:solidFill>
                        <a:effectLst/>
                        <a:latin typeface="+mj-lt"/>
                      </a:endParaRPr>
                    </a:p>
                  </a:txBody>
                  <a:tcPr marL="45720" marR="45720"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a:ln>
                          <a:noFill/>
                        </a:ln>
                        <a:solidFill>
                          <a:schemeClr val="tx1"/>
                        </a:solidFill>
                        <a:effectLst/>
                        <a:latin typeface="+mj-lt"/>
                      </a:endParaRPr>
                    </a:p>
                  </a:txBody>
                  <a:tcPr marL="45720" marR="45720"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6"/>
                  </a:ext>
                </a:extLst>
              </a:tr>
              <a:tr h="53330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INDICATIONS OF INTEREST – April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3</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7"/>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PROPOSALS – May 2025</a:t>
                      </a: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a:ln>
                            <a:noFill/>
                          </a:ln>
                          <a:solidFill>
                            <a:schemeClr val="tx1"/>
                          </a:solidFill>
                          <a:effectLst/>
                          <a:latin typeface="+mj-lt"/>
                        </a:rPr>
                        <a:t>2</a:t>
                      </a: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r>
                        <a:rPr kumimoji="0" lang="en-US" sz="1400" b="1" i="0" u="none" strike="noStrike" cap="none" normalizeH="0" baseline="0">
                          <a:ln>
                            <a:noFill/>
                          </a:ln>
                          <a:solidFill>
                            <a:schemeClr val="tx1"/>
                          </a:solidFill>
                          <a:effectLst/>
                          <a:latin typeface="+mj-lt"/>
                        </a:rPr>
                        <a:t>-</a:t>
                      </a:r>
                      <a:endParaRPr kumimoji="0" lang="en-US" sz="1400" b="1"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2</a:t>
                      </a: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4153855569"/>
                  </a:ext>
                </a:extLst>
              </a:tr>
              <a:tr h="582631">
                <a:tc>
                  <a:txBody>
                    <a:bodyPr/>
                    <a:lstStyle/>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r>
                        <a:rPr kumimoji="0" lang="en-US" sz="1400" b="1" i="0" u="none" strike="noStrike" cap="none" normalizeH="0" baseline="0" dirty="0">
                          <a:ln>
                            <a:noFill/>
                          </a:ln>
                          <a:solidFill>
                            <a:schemeClr val="tx1"/>
                          </a:solidFill>
                          <a:effectLst/>
                          <a:latin typeface="+mj-lt"/>
                        </a:rPr>
                        <a:t>LETTER OF INTENT – June 2025</a:t>
                      </a: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p>
                      <a:pPr marL="0" marR="0" lvl="0" indent="0" algn="l"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1" i="0" u="none" strike="noStrike" cap="none" normalizeH="0" baseline="0" dirty="0">
                        <a:ln>
                          <a:noFill/>
                        </a:ln>
                        <a:solidFill>
                          <a:schemeClr val="tx1"/>
                        </a:solidFill>
                        <a:effectLst/>
                        <a:latin typeface="+mj-lt"/>
                      </a:endParaRPr>
                    </a:p>
                  </a:txBody>
                  <a:tcPr marL="45720" marR="45720" anchor="ct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defRPr/>
                      </a:pPr>
                      <a:endParaRPr kumimoji="0" lang="en-US" sz="1400" b="0" i="0" u="none" strike="noStrike" cap="none" normalizeH="0" baseline="30000">
                        <a:ln>
                          <a:noFill/>
                        </a:ln>
                        <a:solidFill>
                          <a:schemeClr val="tx1"/>
                        </a:solidFill>
                        <a:effectLst/>
                        <a:latin typeface="+mj-lt"/>
                      </a:endParaRPr>
                    </a:p>
                  </a:txBody>
                  <a:tcPr marL="45720" marR="4572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1019175" rtl="0" eaLnBrk="0" fontAlgn="base" latinLnBrk="0" hangingPunct="0">
                        <a:lnSpc>
                          <a:spcPct val="100000"/>
                        </a:lnSpc>
                        <a:spcBef>
                          <a:spcPct val="0"/>
                        </a:spcBef>
                        <a:spcAft>
                          <a:spcPct val="0"/>
                        </a:spcAft>
                        <a:buClr>
                          <a:srgbClr val="C4CFD7"/>
                        </a:buClr>
                        <a:buSzTx/>
                        <a:buFont typeface="Wingdings" pitchFamily="2" charset="2"/>
                        <a:buNone/>
                        <a:tabLst/>
                      </a:pPr>
                      <a:endParaRPr kumimoji="0" lang="en-US" sz="1400" b="0" i="0" u="none" strike="noStrike" cap="none" normalizeH="0" baseline="0" dirty="0">
                        <a:ln>
                          <a:noFill/>
                        </a:ln>
                        <a:solidFill>
                          <a:schemeClr val="tx1"/>
                        </a:solidFill>
                        <a:effectLst/>
                        <a:latin typeface="+mj-lt"/>
                      </a:endParaRPr>
                    </a:p>
                  </a:txBody>
                  <a:tcPr marL="45720" marR="4572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2811229650"/>
                  </a:ext>
                </a:extLst>
              </a:tr>
            </a:tbl>
          </a:graphicData>
        </a:graphic>
      </p:graphicFrame>
      <p:sp>
        <p:nvSpPr>
          <p:cNvPr id="3" name="Text Placeholder 2">
            <a:extLst>
              <a:ext uri="{FF2B5EF4-FFF2-40B4-BE49-F238E27FC236}">
                <a16:creationId xmlns:a16="http://schemas.microsoft.com/office/drawing/2014/main" id="{1909435C-B809-CDAF-AC44-7508E81A9A28}"/>
              </a:ext>
            </a:extLst>
          </p:cNvPr>
          <p:cNvSpPr>
            <a:spLocks noGrp="1"/>
          </p:cNvSpPr>
          <p:nvPr>
            <p:ph type="body" sz="quarter" idx="11"/>
          </p:nvPr>
        </p:nvSpPr>
        <p:spPr/>
        <p:txBody>
          <a:bodyPr/>
          <a:lstStyle/>
          <a:p>
            <a:r>
              <a:rPr kumimoji="0" lang="en-US" sz="1200" b="0" i="0" u="none" strike="noStrike" kern="0" cap="none" spc="0" normalizeH="0" baseline="0" noProof="0">
                <a:ln>
                  <a:noFill/>
                </a:ln>
                <a:solidFill>
                  <a:srgbClr val="000000"/>
                </a:solidFill>
                <a:effectLst/>
                <a:uLnTx/>
                <a:uFillTx/>
                <a:latin typeface="Book Antiqua"/>
                <a:ea typeface="+mj-ea"/>
                <a:cs typeface="+mj-cs"/>
              </a:rPr>
              <a:t>PROCESS REVIEW</a:t>
            </a:r>
          </a:p>
        </p:txBody>
      </p:sp>
      <p:cxnSp>
        <p:nvCxnSpPr>
          <p:cNvPr id="6" name="Straight Connector 5">
            <a:extLst>
              <a:ext uri="{FF2B5EF4-FFF2-40B4-BE49-F238E27FC236}">
                <a16:creationId xmlns:a16="http://schemas.microsoft.com/office/drawing/2014/main" id="{24BF444A-6BB2-B5CD-F7CC-58365845601A}"/>
              </a:ext>
            </a:extLst>
          </p:cNvPr>
          <p:cNvCxnSpPr>
            <a:cxnSpLocks/>
          </p:cNvCxnSpPr>
          <p:nvPr/>
        </p:nvCxnSpPr>
        <p:spPr bwMode="auto">
          <a:xfrm>
            <a:off x="5071013" y="1643744"/>
            <a:ext cx="3558639" cy="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8" name="Text Placeholder 7">
            <a:extLst>
              <a:ext uri="{FF2B5EF4-FFF2-40B4-BE49-F238E27FC236}">
                <a16:creationId xmlns:a16="http://schemas.microsoft.com/office/drawing/2014/main" id="{293ECF36-8DD5-DA1D-7CB5-538C046DE84F}"/>
              </a:ext>
            </a:extLst>
          </p:cNvPr>
          <p:cNvSpPr>
            <a:spLocks noGrp="1"/>
          </p:cNvSpPr>
          <p:nvPr>
            <p:ph type="body" sz="quarter" idx="10"/>
          </p:nvPr>
        </p:nvSpPr>
        <p:spPr/>
        <p:txBody>
          <a:bodyPr>
            <a:noAutofit/>
          </a:bodyPr>
          <a:lstStyle/>
          <a:p>
            <a:r>
              <a:rPr lang="en-US" sz="1600" dirty="0"/>
              <a:t>BROAD MARKET INPUT</a:t>
            </a:r>
          </a:p>
        </p:txBody>
      </p:sp>
      <p:sp>
        <p:nvSpPr>
          <p:cNvPr id="9" name="Rectangle 3"/>
          <p:cNvSpPr txBox="1">
            <a:spLocks noChangeArrowheads="1"/>
          </p:cNvSpPr>
          <p:nvPr/>
        </p:nvSpPr>
        <p:spPr>
          <a:xfrm>
            <a:off x="838201" y="154806"/>
            <a:ext cx="8869680" cy="304800"/>
          </a:xfrm>
          <a:prstGeom prst="rect">
            <a:avLst/>
          </a:prstGeom>
        </p:spPr>
        <p:txBody>
          <a:bodyPr vert="horz" lIns="91440" tIns="45720" rIns="91440" bIns="45720" rtlCol="0" anchor="t" anchorCtr="0">
            <a:normAutofit/>
          </a:bodyPr>
          <a:lstStyle>
            <a:lvl1pPr marL="0" indent="0" algn="l" defTabSz="806874" rtl="0" eaLnBrk="1" latinLnBrk="0" hangingPunct="1">
              <a:lnSpc>
                <a:spcPct val="100000"/>
              </a:lnSpc>
              <a:spcBef>
                <a:spcPts val="0"/>
              </a:spcBef>
              <a:buFont typeface="Arial" panose="020B0604020202020204" pitchFamily="34" charset="0"/>
              <a:buNone/>
              <a:defRPr sz="1400" b="1" i="0" u="none" kern="1200" baseline="0">
                <a:solidFill>
                  <a:schemeClr val="tx1"/>
                </a:solidFill>
                <a:latin typeface="+mj-lt"/>
                <a:ea typeface="+mn-ea"/>
                <a:cs typeface="+mn-cs"/>
              </a:defRPr>
            </a:lvl1pPr>
            <a:lvl2pPr marL="605156"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2pPr>
            <a:lvl3pPr marL="1008593"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3pPr>
            <a:lvl4pPr marL="1412030"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4pPr>
            <a:lvl5pPr marL="1815467" indent="-201719" algn="l" defTabSz="806874" rtl="0" eaLnBrk="1" latinLnBrk="0" hangingPunct="1">
              <a:lnSpc>
                <a:spcPct val="90000"/>
              </a:lnSpc>
              <a:spcBef>
                <a:spcPts val="441"/>
              </a:spcBef>
              <a:buFont typeface="Arial" panose="020B0604020202020204" pitchFamily="34" charset="0"/>
              <a:buChar char="•"/>
              <a:defRPr sz="1200" kern="1200">
                <a:solidFill>
                  <a:schemeClr val="tx1"/>
                </a:solidFill>
                <a:latin typeface="+mn-lt"/>
                <a:ea typeface="+mn-ea"/>
                <a:cs typeface="+mn-cs"/>
              </a:defRPr>
            </a:lvl5pPr>
            <a:lvl6pPr marL="2218903"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41"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78"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215" indent="-201719" algn="l" defTabSz="806874"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a:lstStyle>
          <a:p>
            <a:pPr>
              <a:buFont typeface="Wingdings" pitchFamily="2" charset="2"/>
              <a:buNone/>
              <a:defRPr/>
            </a:pPr>
            <a:endParaRPr lang="en-US"/>
          </a:p>
        </p:txBody>
      </p:sp>
      <p:pic>
        <p:nvPicPr>
          <p:cNvPr id="10" name="dimg_4czuZ_juJqXhp84PuYy2yA8_19" descr="Sharp HealthCare - Wikipedia">
            <a:extLst>
              <a:ext uri="{FF2B5EF4-FFF2-40B4-BE49-F238E27FC236}">
                <a16:creationId xmlns:a16="http://schemas.microsoft.com/office/drawing/2014/main" id="{2A2D56CB-241A-F49A-4868-B492E5D960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1827" y="5607545"/>
            <a:ext cx="1195774" cy="38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2644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_SLIDE_TYPE" val="6"/>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ags/tag4.xml><?xml version="1.0" encoding="utf-8"?>
<p:tagLst xmlns:a="http://schemas.openxmlformats.org/drawingml/2006/main" xmlns:r="http://schemas.openxmlformats.org/officeDocument/2006/relationships" xmlns:p="http://schemas.openxmlformats.org/presentationml/2006/main">
  <p:tag name="MM_SLIDE_TYPE" val="6"/>
</p:tagLst>
</file>

<file path=ppt/tags/tag5.xml><?xml version="1.0" encoding="utf-8"?>
<p:tagLst xmlns:a="http://schemas.openxmlformats.org/drawingml/2006/main" xmlns:r="http://schemas.openxmlformats.org/officeDocument/2006/relationships" xmlns:p="http://schemas.openxmlformats.org/presentationml/2006/main">
  <p:tag name="MM_SLIDE_TYPE" val="6"/>
</p:tagLst>
</file>

<file path=ppt/tags/tag6.xml><?xml version="1.0" encoding="utf-8"?>
<p:tagLst xmlns:a="http://schemas.openxmlformats.org/drawingml/2006/main" xmlns:r="http://schemas.openxmlformats.org/officeDocument/2006/relationships" xmlns:p="http://schemas.openxmlformats.org/presentationml/2006/main">
  <p:tag name="MACABACUSLINK" val="&lt;Links vendor=&quot;Macabacus&quot;&gt;&lt;Link version=&quot;9.5.6.0&quot;&gt;&lt;Source&gt;&lt;![CDATA[https://d.docs.live.net/72c7a40e78e6f9c5/Documents/USB Contents/USB Drive/Stevens/Personal/Winter 23-24 Purchases.xlsx]]&gt;&lt;/Source&gt;&lt;SourceModified&gt;&lt;/SourceModified&gt;&lt;ParentId&gt;MLNK84dd47911f544d08a2407f0073d63fa5&lt;/ParentId&gt;&lt;LinkId&gt;MLNK22bd73b8efe948f29926623668d84ea2&lt;/LinkId&gt;&lt;FriendlyName&gt;&lt;/FriendlyName&gt;&lt;Type&gt;1&lt;/Type&gt;&lt;Address&gt;=Planner!$A$1&lt;/Address&gt;&lt;LastUpdate&gt;2023-11-19 03:29:35&lt;/LastUpdate&gt;&lt;User&gt;Joseph Ames&lt;/User&gt;&lt;/Link&gt;&lt;/Links&gt;"/>
</p:tagLst>
</file>

<file path=ppt/theme/theme1.xml><?xml version="1.0" encoding="utf-8"?>
<a:theme xmlns:a="http://schemas.openxmlformats.org/drawingml/2006/main" name="Juniper Formatting vF">
  <a:themeElements>
    <a:clrScheme name="In Progress">
      <a:dk1>
        <a:srgbClr val="000000"/>
      </a:dk1>
      <a:lt1>
        <a:sysClr val="window" lastClr="FFFFFF"/>
      </a:lt1>
      <a:dk2>
        <a:srgbClr val="546B50"/>
      </a:dk2>
      <a:lt2>
        <a:srgbClr val="BFBFBF"/>
      </a:lt2>
      <a:accent1>
        <a:srgbClr val="394F3B"/>
      </a:accent1>
      <a:accent2>
        <a:srgbClr val="B4985A"/>
      </a:accent2>
      <a:accent3>
        <a:srgbClr val="2B4959"/>
      </a:accent3>
      <a:accent4>
        <a:srgbClr val="4B3E4F"/>
      </a:accent4>
      <a:accent5>
        <a:srgbClr val="86504B"/>
      </a:accent5>
      <a:accent6>
        <a:srgbClr val="A1BDA8"/>
      </a:accent6>
      <a:hlink>
        <a:srgbClr val="467886"/>
      </a:hlink>
      <a:folHlink>
        <a:srgbClr val="96607D"/>
      </a:folHlink>
    </a:clrScheme>
    <a:fontScheme name="In Progress">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niper Formatting vF" id="{C001C27E-7708-431C-BBCD-59E2F9CB7EE5}" vid="{C5BFC01C-F579-4E1F-BFBE-280BD458CF0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61074-460b-4401-9a08-29fcaa2fcdf8" xsi:nil="true"/>
    <lcf76f155ced4ddcb4097134ff3c332f xmlns="848522a8-9c65-4a33-b93a-b8fd2a66b38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C19051A082DD458C136EBEB62F6D80" ma:contentTypeVersion="19" ma:contentTypeDescription="Create a new document." ma:contentTypeScope="" ma:versionID="0aa46f3beaf1bf4ddf7128cf0b7ec70e">
  <xsd:schema xmlns:xsd="http://www.w3.org/2001/XMLSchema" xmlns:xs="http://www.w3.org/2001/XMLSchema" xmlns:p="http://schemas.microsoft.com/office/2006/metadata/properties" xmlns:ns2="848522a8-9c65-4a33-b93a-b8fd2a66b38b" xmlns:ns3="fda61074-460b-4401-9a08-29fcaa2fcdf8" targetNamespace="http://schemas.microsoft.com/office/2006/metadata/properties" ma:root="true" ma:fieldsID="4e7b5eb0941da5525b8995070483521e" ns2:_="" ns3:_="">
    <xsd:import namespace="848522a8-9c65-4a33-b93a-b8fd2a66b38b"/>
    <xsd:import namespace="fda61074-460b-4401-9a08-29fcaa2fcdf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8522a8-9c65-4a33-b93a-b8fd2a66b3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ba30419-8bb4-4eb8-a3fd-9ad1d79c467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a61074-460b-4401-9a08-29fcaa2fcdf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273e889-7c60-4a91-9c52-fba371d7dffa}" ma:internalName="TaxCatchAll" ma:showField="CatchAllData" ma:web="fda61074-460b-4401-9a08-29fcaa2fcdf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CB6ED0-8DC9-43E4-BBB1-D61994E06343}">
  <ds:schemaRefs>
    <ds:schemaRef ds:uri="848522a8-9c65-4a33-b93a-b8fd2a66b38b"/>
    <ds:schemaRef ds:uri="http://purl.org/dc/dcmitype/"/>
    <ds:schemaRef ds:uri="http://schemas.microsoft.com/office/2006/metadata/properties"/>
    <ds:schemaRef ds:uri="http://schemas.microsoft.com/office/infopath/2007/PartnerControls"/>
    <ds:schemaRef ds:uri="fda61074-460b-4401-9a08-29fcaa2fcdf8"/>
    <ds:schemaRef ds:uri="http://schemas.microsoft.com/office/2006/documentManagement/types"/>
    <ds:schemaRef ds:uri="http://schemas.openxmlformats.org/package/2006/metadata/core-properties"/>
    <ds:schemaRef ds:uri="http://www.w3.org/XML/1998/namespace"/>
    <ds:schemaRef ds:uri="http://purl.org/dc/terms/"/>
    <ds:schemaRef ds:uri="http://purl.org/dc/elements/1.1/"/>
  </ds:schemaRefs>
</ds:datastoreItem>
</file>

<file path=customXml/itemProps2.xml><?xml version="1.0" encoding="utf-8"?>
<ds:datastoreItem xmlns:ds="http://schemas.openxmlformats.org/officeDocument/2006/customXml" ds:itemID="{EF553647-2756-4A07-AF48-3B43C11BA9E6}">
  <ds:schemaRefs>
    <ds:schemaRef ds:uri="http://schemas.microsoft.com/sharepoint/v3/contenttype/forms"/>
  </ds:schemaRefs>
</ds:datastoreItem>
</file>

<file path=customXml/itemProps3.xml><?xml version="1.0" encoding="utf-8"?>
<ds:datastoreItem xmlns:ds="http://schemas.openxmlformats.org/officeDocument/2006/customXml" ds:itemID="{976EB109-5F39-4D6D-A858-78EB48F50A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8522a8-9c65-4a33-b93a-b8fd2a66b38b"/>
    <ds:schemaRef ds:uri="fda61074-460b-4401-9a08-29fcaa2fcd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3814</TotalTime>
  <Words>672</Words>
  <Application>Microsoft Office PowerPoint</Application>
  <PresentationFormat>Custom</PresentationFormat>
  <Paragraphs>154</Paragraphs>
  <Slides>6</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vt:lpstr>
      <vt:lpstr>Book Antiqua</vt:lpstr>
      <vt:lpstr>Felix Titling</vt:lpstr>
      <vt:lpstr>Times New Roman</vt:lpstr>
      <vt:lpstr>Webdings</vt:lpstr>
      <vt:lpstr>Wingdings</vt:lpstr>
      <vt:lpstr>Juniper Formatting vF</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Norton</dc:creator>
  <cp:lastModifiedBy>Teri Donnellan</cp:lastModifiedBy>
  <cp:revision>5</cp:revision>
  <dcterms:created xsi:type="dcterms:W3CDTF">2025-05-07T20:23:08Z</dcterms:created>
  <dcterms:modified xsi:type="dcterms:W3CDTF">2025-11-06T17:43:05Z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0x01010030C19051A082DD458C136EBEB62F6D80</vt:lpwstr>
  </property>
  <property fmtid="{D5CDD505-2E9C-101B-9397-08002B2CF9AE}" pid="3" name="MediaServiceImageTags">
    <vt:lpwstr/>
  </property>
</Properties>
</file>